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9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Дмитрий\Desktop\foto_shkoly_na_glavno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81680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429000"/>
            <a:ext cx="7772400" cy="1470025"/>
          </a:xfrm>
        </p:spPr>
        <p:txBody>
          <a:bodyPr/>
          <a:lstStyle/>
          <a:p>
            <a:r>
              <a:rPr lang="ru-RU" dirty="0" smtClean="0"/>
              <a:t>Реализация проекта 500+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4786322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МКОУ «СОШ с </a:t>
            </a:r>
            <a:r>
              <a:rPr lang="ru-RU" dirty="0" err="1" smtClean="0">
                <a:solidFill>
                  <a:schemeClr val="tx1"/>
                </a:solidFill>
              </a:rPr>
              <a:t>Найфельд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Биробиджанский район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Еврейская автономная область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Рисковый профиль школы</a:t>
            </a:r>
            <a:endParaRPr lang="ru-RU" dirty="0"/>
          </a:p>
        </p:txBody>
      </p:sp>
      <p:pic>
        <p:nvPicPr>
          <p:cNvPr id="1026" name="Picture 2" descr="G:\19.05.2021\риски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0" t="2058" r="11617" b="57863"/>
          <a:stretch/>
        </p:blipFill>
        <p:spPr bwMode="auto">
          <a:xfrm>
            <a:off x="611560" y="980728"/>
            <a:ext cx="7848872" cy="54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19.05.2021\риски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0" t="3309" r="7803" b="15519"/>
          <a:stretch/>
        </p:blipFill>
        <p:spPr bwMode="auto">
          <a:xfrm>
            <a:off x="1835696" y="34780"/>
            <a:ext cx="5400600" cy="659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93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Анализ результатов независимой оценки  выявил следующие проблемы:</a:t>
            </a:r>
            <a:br>
              <a:rPr lang="ru-RU" sz="36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дефицит педагогических кадров,</a:t>
            </a:r>
          </a:p>
          <a:p>
            <a:r>
              <a:rPr lang="ru-RU" sz="2800" dirty="0" smtClean="0"/>
              <a:t>недостаточная предметная и методическая компетентность педагогических работников,</a:t>
            </a:r>
          </a:p>
          <a:p>
            <a:r>
              <a:rPr lang="ru-RU" sz="2800" dirty="0" smtClean="0"/>
              <a:t>низкая учебная мотивация обучающихся, </a:t>
            </a:r>
          </a:p>
          <a:p>
            <a:r>
              <a:rPr lang="ru-RU" sz="2800" dirty="0" smtClean="0"/>
              <a:t>низкий уровень вовлеченности родителей.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Дефицит  педагогических кадров 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Требуются учителя начальных классов,</a:t>
            </a:r>
          </a:p>
          <a:p>
            <a:r>
              <a:rPr lang="ru-RU" dirty="0" smtClean="0"/>
              <a:t>Учитель математики и информатики,</a:t>
            </a:r>
          </a:p>
          <a:p>
            <a:r>
              <a:rPr lang="ru-RU" dirty="0" smtClean="0"/>
              <a:t>Логопед,</a:t>
            </a:r>
          </a:p>
          <a:p>
            <a:r>
              <a:rPr lang="ru-RU" dirty="0" smtClean="0"/>
              <a:t>Учитель физкультуры и ОБЖ, </a:t>
            </a:r>
          </a:p>
          <a:p>
            <a:r>
              <a:rPr lang="ru-RU" dirty="0" smtClean="0"/>
              <a:t>Учитель физики, </a:t>
            </a:r>
          </a:p>
          <a:p>
            <a:r>
              <a:rPr lang="ru-RU" dirty="0" smtClean="0"/>
              <a:t>Учитель английского и немецкого языков,</a:t>
            </a:r>
          </a:p>
          <a:p>
            <a:r>
              <a:rPr lang="ru-RU" dirty="0" smtClean="0"/>
              <a:t>Учитель географии, </a:t>
            </a:r>
          </a:p>
          <a:p>
            <a:r>
              <a:rPr lang="ru-RU" dirty="0" smtClean="0"/>
              <a:t>Заместитель директора по УВР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Недостаточная  предметная и методическая компетентность педагогических работников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2071678"/>
          <a:ext cx="8501123" cy="3393304"/>
        </p:xfrm>
        <a:graphic>
          <a:graphicData uri="http://schemas.openxmlformats.org/drawingml/2006/table">
            <a:tbl>
              <a:tblPr/>
              <a:tblGrid>
                <a:gridCol w="986636"/>
                <a:gridCol w="1156074"/>
                <a:gridCol w="1080678"/>
                <a:gridCol w="1227418"/>
                <a:gridCol w="1227418"/>
                <a:gridCol w="724777"/>
                <a:gridCol w="724777"/>
                <a:gridCol w="704509"/>
                <a:gridCol w="668836"/>
              </a:tblGrid>
              <a:tr h="96441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Количество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пед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работников 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Совместители 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Стаж работы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Менее 3х лет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Возраст 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60 и старше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Категория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644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Высшее 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Средне-специальное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Незаконченное 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(студенты заочники)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высш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Перв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44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(15%)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12 (60%)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(15%)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 (25%)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(15%)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 (20%)</a:t>
                      </a:r>
                      <a:endParaRPr lang="ru-RU" sz="2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15%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2785" marR="627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Низкая   учебная мотивация обучающихся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 smtClean="0"/>
              <a:t>Проблема</a:t>
            </a:r>
            <a:r>
              <a:rPr lang="ru-RU" dirty="0" smtClean="0"/>
              <a:t> :</a:t>
            </a:r>
          </a:p>
          <a:p>
            <a:pPr>
              <a:buNone/>
            </a:pPr>
            <a:r>
              <a:rPr lang="ru-RU" sz="2800" dirty="0" smtClean="0"/>
              <a:t>-отсутствие самостоятельной работы учащихся дома, </a:t>
            </a:r>
          </a:p>
          <a:p>
            <a:pPr>
              <a:buNone/>
            </a:pPr>
            <a:r>
              <a:rPr lang="ru-RU" sz="2800" dirty="0" smtClean="0"/>
              <a:t>-невыполнение домашней работы. </a:t>
            </a:r>
          </a:p>
          <a:p>
            <a:pPr>
              <a:buNone/>
            </a:pPr>
            <a:r>
              <a:rPr lang="ru-RU" u="sng" dirty="0" smtClean="0"/>
              <a:t>Причина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- </a:t>
            </a:r>
            <a:r>
              <a:rPr lang="ru-RU" sz="2800" dirty="0" smtClean="0"/>
              <a:t>низкая учебная мотивация обучающихся,</a:t>
            </a:r>
          </a:p>
          <a:p>
            <a:pPr>
              <a:buNone/>
            </a:pPr>
            <a:r>
              <a:rPr lang="ru-RU" sz="2800" dirty="0" smtClean="0"/>
              <a:t>- отсутствие контроля со стороны родителей.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- 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Низкий  уровень вовлеченности родителей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1571612"/>
          <a:ext cx="8358246" cy="5518431"/>
        </p:xfrm>
        <a:graphic>
          <a:graphicData uri="http://schemas.openxmlformats.org/drawingml/2006/table">
            <a:tbl>
              <a:tblPr/>
              <a:tblGrid>
                <a:gridCol w="6205921"/>
                <a:gridCol w="2152325"/>
              </a:tblGrid>
              <a:tr h="2437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Всего 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семей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 с детьми, в том числе: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104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1. Малообеспеченных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- в них детей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2. Находящихся в социально-опасном положении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- в них детей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3. Многодетных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- в них детей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113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4. Неполных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- в них детей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88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5. Один или оба родителя инвалиды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6. С детьми-инвалидами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4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7. С детьми, оставшимися без попечения родителей, находящимися под опекой/попечительством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5семей (7 детей)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8. Работающие родители (семей)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47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9. Не работающие родители  (семей)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41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10. Семьи, в которых родители (представители) пенсионеры 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10. Дети, проживающие в приемных семьях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094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11. Неблагополучные семьи, не состоящие на различных видах учета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24 семьи (36 детей)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71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12. Состоят на учете в Социально-реабилитационном Центре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7 семей (12 детей)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261" marR="662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00100" y="1071546"/>
            <a:ext cx="770339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Социальный паспорт школы (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III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четверть 2020/2021 учебного года)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Риск: Дефицит  педагогических кадров.</a:t>
            </a:r>
            <a:br>
              <a:rPr lang="ru-RU" sz="36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/>
              <a:t>Цель: </a:t>
            </a:r>
            <a:r>
              <a:rPr lang="ru-RU" dirty="0" smtClean="0"/>
              <a:t>преодоление дефицита педагогических кадров по учителям: начальных классов, математики, физкультуры, английского и немецкого языков</a:t>
            </a:r>
            <a:r>
              <a:rPr lang="ru-RU" b="1" dirty="0" smtClean="0"/>
              <a:t>; </a:t>
            </a:r>
            <a:r>
              <a:rPr lang="ru-RU" dirty="0" smtClean="0"/>
              <a:t>обеспечение современного образовательного процесса квалифицированными  кадрами.</a:t>
            </a:r>
          </a:p>
          <a:p>
            <a:r>
              <a:rPr lang="ru-RU" b="1" dirty="0" smtClean="0"/>
              <a:t>Задачи: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- провести мониторинг кадровых потребностей  школы;</a:t>
            </a:r>
          </a:p>
          <a:p>
            <a:pPr>
              <a:buNone/>
            </a:pPr>
            <a:r>
              <a:rPr lang="ru-RU" dirty="0" smtClean="0"/>
              <a:t>- решить  проблему с дефицитом педагогических кадров через совместную работу с центром занятости Биробиджанского района, социальные сети через </a:t>
            </a:r>
            <a:r>
              <a:rPr lang="en-US" dirty="0" err="1" smtClean="0"/>
              <a:t>hh</a:t>
            </a:r>
            <a:r>
              <a:rPr lang="ru-RU" dirty="0" smtClean="0"/>
              <a:t>.</a:t>
            </a:r>
            <a:r>
              <a:rPr lang="en-US" dirty="0" err="1" smtClean="0"/>
              <a:t>ru</a:t>
            </a:r>
            <a:r>
              <a:rPr lang="ru-RU" dirty="0" smtClean="0"/>
              <a:t>, </a:t>
            </a:r>
            <a:r>
              <a:rPr lang="en-US" dirty="0" err="1" smtClean="0"/>
              <a:t>Avito</a:t>
            </a:r>
            <a:r>
              <a:rPr lang="ru-RU" dirty="0" smtClean="0"/>
              <a:t>, </a:t>
            </a:r>
            <a:r>
              <a:rPr lang="ru-RU" dirty="0" err="1" smtClean="0"/>
              <a:t>профориентационную</a:t>
            </a:r>
            <a:r>
              <a:rPr lang="ru-RU" dirty="0" smtClean="0"/>
              <a:t> работу со старшеклассниками, через работу по привлечению молодых специалистов;</a:t>
            </a:r>
          </a:p>
          <a:p>
            <a:pPr>
              <a:buNone/>
            </a:pPr>
            <a:r>
              <a:rPr lang="ru-RU" dirty="0" smtClean="0"/>
              <a:t> - привлечение учителей из других учреждений (школ города Биробиджан, ПГУ им. Шолом-Алейхема, ДПО ИПКПР ЕАО) за счет внедрения практик сетевого взаимодействия.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lvl="0"/>
            <a:r>
              <a:rPr lang="ru-RU" b="1" dirty="0" smtClean="0"/>
              <a:t>Ожидаемый результат: </a:t>
            </a:r>
            <a:r>
              <a:rPr lang="ru-RU" dirty="0" smtClean="0"/>
              <a:t>100% обеспечение кадровым потенциалом, отсутствие вакантных должностей.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Риск: Недостаточная предметная и методическая компетентность педагогических работников</a:t>
            </a:r>
            <a:br>
              <a:rPr lang="ru-RU" sz="31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/>
              <a:t>Цель: </a:t>
            </a:r>
            <a:r>
              <a:rPr lang="ru-RU" dirty="0" smtClean="0"/>
              <a:t>повышение предметной и методической компетентности педагогических работников.</a:t>
            </a:r>
          </a:p>
          <a:p>
            <a:r>
              <a:rPr lang="ru-RU" b="1" dirty="0" smtClean="0"/>
              <a:t>Задачи: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содействовать повышению профессиональной компетентности учителей через повышение квалификации, самообразование, использование современных приемов и методов работы,</a:t>
            </a:r>
          </a:p>
          <a:p>
            <a:pPr>
              <a:buNone/>
            </a:pPr>
            <a:r>
              <a:rPr lang="ru-RU" dirty="0" smtClean="0"/>
              <a:t>-   актуализировать школьную модель методической службы и организовать ее деятельность по повышению предметной и методической компетентности педагогических работников,</a:t>
            </a:r>
          </a:p>
          <a:p>
            <a:pPr>
              <a:buNone/>
            </a:pPr>
            <a:r>
              <a:rPr lang="ru-RU" dirty="0" smtClean="0"/>
              <a:t>- организовать мероприятия по обмену опытом, в том числе </a:t>
            </a:r>
            <a:r>
              <a:rPr lang="ru-RU" dirty="0" err="1" smtClean="0"/>
              <a:t>взаимопосещения</a:t>
            </a:r>
            <a:r>
              <a:rPr lang="ru-RU" dirty="0" smtClean="0"/>
              <a:t> уроков с последующим самоанализом и анализом. 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Прогнозируемые результаты: </a:t>
            </a:r>
            <a:r>
              <a:rPr lang="ru-RU" dirty="0" smtClean="0"/>
              <a:t>Обеспечение профессионального роста учителей (100% прохождение курсовой подготовки педагогов, использование педагогами современных образовательных технологий, повышение предметных и </a:t>
            </a:r>
            <a:r>
              <a:rPr lang="ru-RU" dirty="0" err="1" smtClean="0"/>
              <a:t>метапредметных</a:t>
            </a:r>
            <a:r>
              <a:rPr lang="ru-RU" dirty="0" smtClean="0"/>
              <a:t> компетенций обучающихся).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Риск: Низкая учебная мотивация обучающихся</a:t>
            </a:r>
            <a:br>
              <a:rPr lang="ru-RU" sz="31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b="1" dirty="0" smtClean="0"/>
              <a:t>Цель: </a:t>
            </a:r>
            <a:r>
              <a:rPr lang="ru-RU" sz="1400" dirty="0" smtClean="0"/>
              <a:t>выявление причин снижения успеваемости обучающихся, принятие комплексных мер, направленных на повышение качества образования; организовать работу, направив её на обеспечение успешного усвоения базового уровня образования обучающимися, имеющими низкую учебную мотивацию.</a:t>
            </a:r>
          </a:p>
          <a:p>
            <a:pPr>
              <a:buNone/>
            </a:pPr>
            <a:r>
              <a:rPr lang="ru-RU" sz="1400" b="1" dirty="0" smtClean="0"/>
              <a:t>Задачи:</a:t>
            </a:r>
            <a:endParaRPr lang="ru-RU" sz="1400" dirty="0" smtClean="0"/>
          </a:p>
          <a:p>
            <a:pPr lvl="0"/>
            <a:r>
              <a:rPr lang="ru-RU" sz="1400" dirty="0" smtClean="0"/>
              <a:t>Выявить группу обучающихся, составляющих «группу риска» на текущий учебный год.</a:t>
            </a:r>
          </a:p>
          <a:p>
            <a:pPr lvl="0"/>
            <a:r>
              <a:rPr lang="ru-RU" sz="1400" dirty="0" smtClean="0"/>
              <a:t>Создать банки данных обучающихся, имеющих низкий  и высокий уровни учебной мотивации.</a:t>
            </a:r>
          </a:p>
          <a:p>
            <a:pPr lvl="0"/>
            <a:r>
              <a:rPr lang="ru-RU" sz="1400" dirty="0" smtClean="0"/>
              <a:t>Создать комфортные условия для работы обучающихся, имеющих низкую мотивацию к обучению.</a:t>
            </a:r>
          </a:p>
          <a:p>
            <a:pPr lvl="0"/>
            <a:r>
              <a:rPr lang="ru-RU" sz="1400" dirty="0" smtClean="0"/>
              <a:t>Произвести отбор педагогических технологий для организации учебного процесса со слабоуспевающими и неуспевающими обучающимися на уроке и вне урока; с  высокомотивированными обучающимися на уроке и вне урока.</a:t>
            </a:r>
          </a:p>
          <a:p>
            <a:pPr lvl="0"/>
            <a:r>
              <a:rPr lang="ru-RU" sz="1400" dirty="0" smtClean="0"/>
              <a:t>Организовать работу, направив её на обеспечение усвоения базового уровня образования учащимися «группы риска».</a:t>
            </a:r>
          </a:p>
          <a:p>
            <a:pPr>
              <a:buNone/>
            </a:pPr>
            <a:r>
              <a:rPr lang="ru-RU" sz="1400" b="1" dirty="0" smtClean="0"/>
              <a:t>Ожидаемый результат:</a:t>
            </a:r>
            <a:endParaRPr lang="ru-RU" sz="1400" dirty="0" smtClean="0"/>
          </a:p>
          <a:p>
            <a:pPr lvl="0"/>
            <a:r>
              <a:rPr lang="ru-RU" sz="1400" dirty="0" smtClean="0"/>
              <a:t>Повышение  мотивации обучающихся к обучению, участию в проектно-исследовательской деятельности, олимпиадах и конкурсах различного уровня от 50% и выше.</a:t>
            </a:r>
          </a:p>
          <a:p>
            <a:pPr lvl="0"/>
            <a:r>
              <a:rPr lang="ru-RU" sz="1400" dirty="0" smtClean="0"/>
              <a:t>Повышение результатов (от 80% успеваемости) мониторинговых исследований обучающихся (повышение результатов входных,  промежуточной  работ, ВПР)</a:t>
            </a:r>
          </a:p>
          <a:p>
            <a:pPr lvl="0"/>
            <a:r>
              <a:rPr lang="ru-RU" sz="1400" dirty="0" smtClean="0"/>
              <a:t>Успешное прохождение  и повышение среднестатистического балла по ОГЭ и ЕГЭ  по сравнению с 2019 годом не менее 5%.Обеспечение получения всеми выпускниками документов об образовании.</a:t>
            </a:r>
          </a:p>
          <a:p>
            <a:pPr lvl="0"/>
            <a:r>
              <a:rPr lang="ru-RU" sz="1400" dirty="0" smtClean="0"/>
              <a:t>Обеспечение 100% обучающихся доступным качественным образованием в соответствии с требованиями федерального государственного образовательного стандарта. По итогам учебного года  во 2-10 классах иметь 97% успеваемость, повышение качества знаний у 10% обучающихся.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Риск:    Низкий уровень вовлеченности родителей</a:t>
            </a:r>
            <a:br>
              <a:rPr lang="ru-RU" sz="31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/>
              <a:t>Цель:</a:t>
            </a:r>
            <a:r>
              <a:rPr lang="ru-RU" sz="1600" dirty="0" smtClean="0"/>
              <a:t> Побуждение родителей (законных представителей) к участию в образовательной деятельности своих детей и жизни школы. </a:t>
            </a:r>
          </a:p>
          <a:p>
            <a:endParaRPr lang="ru-RU" sz="1600" dirty="0" smtClean="0"/>
          </a:p>
          <a:p>
            <a:pPr>
              <a:buNone/>
            </a:pPr>
            <a:r>
              <a:rPr lang="ru-RU" sz="1600" b="1" dirty="0" smtClean="0"/>
              <a:t>Задачи: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1. Постепенная смена приоритетов от материальных к духовно-нравственным, осознание ценности качественного образования в родительской среде. </a:t>
            </a:r>
          </a:p>
          <a:p>
            <a:pPr>
              <a:buNone/>
            </a:pPr>
            <a:r>
              <a:rPr lang="ru-RU" sz="1600" dirty="0" smtClean="0"/>
              <a:t>2. Проведение родительских лекториев с привлечением представителей органов системы профилактики, общественных организаций. </a:t>
            </a:r>
          </a:p>
          <a:p>
            <a:pPr>
              <a:buNone/>
            </a:pPr>
            <a:r>
              <a:rPr lang="ru-RU" sz="1600" dirty="0" smtClean="0"/>
              <a:t>3. Создание дистанционной площадки для проведения родительских собраний. </a:t>
            </a:r>
          </a:p>
          <a:p>
            <a:pPr>
              <a:buNone/>
            </a:pPr>
            <a:r>
              <a:rPr lang="ru-RU" sz="1600" dirty="0" smtClean="0"/>
              <a:t>4. Создание родительских сообществ по организации урочной, внеурочной и </a:t>
            </a:r>
            <a:r>
              <a:rPr lang="ru-RU" sz="1600" dirty="0" err="1" smtClean="0"/>
              <a:t>досуговой</a:t>
            </a:r>
            <a:r>
              <a:rPr lang="ru-RU" sz="1600" dirty="0" smtClean="0"/>
              <a:t> деятельности учащихся.</a:t>
            </a:r>
          </a:p>
          <a:p>
            <a:pPr>
              <a:buNone/>
            </a:pPr>
            <a:r>
              <a:rPr lang="ru-RU" sz="1600" dirty="0" smtClean="0"/>
              <a:t>5. Привлечение родителей в разработке программ воспитания и социализации. </a:t>
            </a:r>
          </a:p>
          <a:p>
            <a:pPr>
              <a:buNone/>
            </a:pPr>
            <a:r>
              <a:rPr lang="ru-RU" sz="1600" dirty="0" smtClean="0"/>
              <a:t> </a:t>
            </a:r>
          </a:p>
          <a:p>
            <a:pPr>
              <a:buNone/>
            </a:pPr>
            <a:r>
              <a:rPr lang="ru-RU" sz="1600" b="1" dirty="0" smtClean="0"/>
              <a:t>Ожидаемый результат</a:t>
            </a:r>
            <a:r>
              <a:rPr lang="ru-RU" sz="1600" dirty="0" smtClean="0"/>
              <a:t>:</a:t>
            </a:r>
          </a:p>
          <a:p>
            <a:pPr>
              <a:buNone/>
            </a:pPr>
            <a:r>
              <a:rPr lang="ru-RU" sz="1600" dirty="0" smtClean="0"/>
              <a:t>        Повышения уровня заинтересованности родителей в воспитании детей.  Укрепление дружеских и партнерских отношений между детьми и родителями.  Усиление контроля и выработка новых форм и методов работы с родителями. Налаживание сотрудничества с социально-значимыми общественными объединениями и организациями.  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Результаты участия в проекте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- Составлен график прохождения курсовой подготовки педагогов на 2021 год.</a:t>
            </a:r>
          </a:p>
          <a:p>
            <a:pPr marL="0" indent="0">
              <a:buNone/>
            </a:pPr>
            <a:r>
              <a:rPr lang="ru-RU" sz="2400" dirty="0" smtClean="0"/>
              <a:t>- Запланированы корпоративные встречи с методистами Центра развития образования ЕАО.</a:t>
            </a:r>
          </a:p>
          <a:p>
            <a:pPr marL="0" indent="0">
              <a:buNone/>
            </a:pPr>
            <a:r>
              <a:rPr lang="ru-RU" sz="2400" dirty="0" smtClean="0"/>
              <a:t>- Проведен методический семинар по теме «Создание комфортных психологических условий в работе с детьми со слабой мотивацией»</a:t>
            </a:r>
          </a:p>
          <a:p>
            <a:pPr marL="0" indent="0">
              <a:buNone/>
            </a:pPr>
            <a:r>
              <a:rPr lang="ru-RU" sz="2400" dirty="0" smtClean="0"/>
              <a:t>- Проведен подробный мониторинг </a:t>
            </a:r>
            <a:r>
              <a:rPr lang="ru-RU" sz="2400" dirty="0"/>
              <a:t>у обучающихся </a:t>
            </a:r>
            <a:r>
              <a:rPr lang="ru-RU" sz="2400" dirty="0" smtClean="0"/>
              <a:t>1-10 </a:t>
            </a:r>
            <a:r>
              <a:rPr lang="ru-RU" sz="2400" dirty="0" smtClean="0"/>
              <a:t>классов по изучению уровней мотивации.</a:t>
            </a:r>
          </a:p>
          <a:p>
            <a:pPr marL="0" indent="0">
              <a:buNone/>
            </a:pPr>
            <a:r>
              <a:rPr lang="ru-RU" sz="2400" dirty="0" smtClean="0"/>
              <a:t>- 45% педагогов прошли онлайн-тестирование на платформе «Я – учитель» (программа развития педагогов) для оценки гибких компетенций (</a:t>
            </a:r>
            <a:r>
              <a:rPr lang="en-US" sz="2400" dirty="0" smtClean="0"/>
              <a:t>soft skills) </a:t>
            </a:r>
            <a:r>
              <a:rPr lang="ru-RU" sz="2400" dirty="0" smtClean="0"/>
              <a:t>педагога.</a:t>
            </a:r>
          </a:p>
          <a:p>
            <a:pPr marL="0" indent="0">
              <a:buNone/>
            </a:pPr>
            <a:r>
              <a:rPr lang="ru-RU" sz="2400" dirty="0" smtClean="0"/>
              <a:t>- Подготовлены памятки  </a:t>
            </a:r>
            <a:r>
              <a:rPr lang="ru-RU" sz="2400" dirty="0"/>
              <a:t>для родителей по оказанию помощи детям в учебе, разработанных </a:t>
            </a:r>
            <a:r>
              <a:rPr lang="ru-RU" sz="2400" dirty="0" smtClean="0"/>
              <a:t>специалистами: логопедом, психологом, медицинским </a:t>
            </a:r>
            <a:r>
              <a:rPr lang="ru-RU" sz="2400" dirty="0"/>
              <a:t>работником, дефектологом, </a:t>
            </a:r>
            <a:r>
              <a:rPr lang="ru-RU" sz="2400" dirty="0" smtClean="0"/>
              <a:t>учителями-предметниками для повышения уровня просветительской деятельности среди родителей.  </a:t>
            </a:r>
            <a:endParaRPr lang="ru-RU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959</Words>
  <Application>Microsoft Office PowerPoint</Application>
  <PresentationFormat>Экран (4:3)</PresentationFormat>
  <Paragraphs>138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Реализация проекта 500+</vt:lpstr>
      <vt:lpstr>Рисковый профиль школы</vt:lpstr>
      <vt:lpstr>Презентация PowerPoint</vt:lpstr>
      <vt:lpstr> Анализ результатов независимой оценки  выявил следующие проблемы: </vt:lpstr>
      <vt:lpstr>Дефицит  педагогических кадров </vt:lpstr>
      <vt:lpstr>Недостаточная  предметная и методическая компетентность педагогических работников</vt:lpstr>
      <vt:lpstr>Низкая   учебная мотивация обучающихся </vt:lpstr>
      <vt:lpstr>-   Низкий  уровень вовлеченности родителей   </vt:lpstr>
      <vt:lpstr>Риск: Дефицит  педагогических кадров. </vt:lpstr>
      <vt:lpstr> Риск: Недостаточная предметная и методическая компетентность педагогических работников </vt:lpstr>
      <vt:lpstr>Риск: Низкая учебная мотивация обучающихся </vt:lpstr>
      <vt:lpstr>Риск:    Низкий уровень вовлеченности родителей </vt:lpstr>
      <vt:lpstr>Результаты участия в проекте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проекта 500+</dc:title>
  <dc:creator>Дмитрий</dc:creator>
  <cp:lastModifiedBy>112</cp:lastModifiedBy>
  <cp:revision>9</cp:revision>
  <dcterms:created xsi:type="dcterms:W3CDTF">2021-05-18T20:00:47Z</dcterms:created>
  <dcterms:modified xsi:type="dcterms:W3CDTF">2021-05-19T04:06:09Z</dcterms:modified>
</cp:coreProperties>
</file>