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80" r:id="rId2"/>
    <p:sldId id="257" r:id="rId3"/>
    <p:sldId id="277" r:id="rId4"/>
    <p:sldId id="276" r:id="rId5"/>
    <p:sldId id="278" r:id="rId6"/>
    <p:sldId id="279" r:id="rId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5C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B08AD03-5F32-4B65-AF3D-90EDC670C6AD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4A3E49A-32C4-491B-A42E-1460DA0EE1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05200" y="2438400"/>
            <a:ext cx="5257800" cy="914400"/>
          </a:xfrm>
        </p:spPr>
        <p:txBody>
          <a:bodyPr anchor="b"/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157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05200" y="3276600"/>
            <a:ext cx="5257800" cy="7493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>
                <a:effectLst/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C5FC5-096A-4904-A122-8C4B53ED22E9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A37AA-D0BD-4F8D-A46C-2F12DCA4A0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C8FFC7-4341-40AA-9792-86660284A786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3D7FA6-8A3D-405F-BB36-E376F3A200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741BAD-B7C2-4FFE-84D2-4A822F2A0B6F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1A65F8-3881-402A-B794-CB1E40FB72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14400" y="1676400"/>
            <a:ext cx="37719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38700" y="1676400"/>
            <a:ext cx="37719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F1F38-7426-4791-B5BE-9B7DEC50E74C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4462E-5D6F-4E4D-A27E-E353CE2F16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993FAA-380C-45D4-A786-E3D5C5B3A7E8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0D879C-8412-492F-AF81-B2F38A5A93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6BA572-BD73-4B98-974D-555DA5F4D509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8CA4F4-EAA3-43AD-A858-EDBA9AF8E8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060558-F4F5-404A-B795-315508C5EBF6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258FC9-8425-4800-83DB-CB58563389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75C91-E010-4938-A09C-961948FB3FD1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B24C4E-5ABA-45E7-90AC-4601E786AC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8A8354-439A-4CF2-9B74-3AF0FFD15784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EBEC16-D15F-43B8-888A-9CFD320C5A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E9CD9-BC47-4136-AE56-7CA77C0316B1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C2E2C-61B7-4E3A-8A1D-E527689BB3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86550" y="152400"/>
            <a:ext cx="1924050" cy="6248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152400"/>
            <a:ext cx="5619750" cy="6248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C4E40A-9F92-4E2B-92FD-C078F0B985C3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09318-A53F-441B-B143-D6DD23C634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noProof="0" smtClean="0"/>
              <a:t>Вставка клипа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505575"/>
            <a:ext cx="2895600" cy="2762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Образовательный центр «Нива»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269A0-E100-45BC-85D3-55465F2531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52400"/>
            <a:ext cx="7696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Заголовок</a:t>
            </a:r>
          </a:p>
        </p:txBody>
      </p:sp>
      <p:sp>
        <p:nvSpPr>
          <p:cNvPr id="4147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76400"/>
            <a:ext cx="76962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147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3B45AFB7-3B35-448F-BFAC-6D7E334371EE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4147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47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A209F188-8485-4D3C-930B-68FD8A1D15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2" r:id="rId2"/>
    <p:sldLayoutId id="2147483671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65" r:id="rId9"/>
    <p:sldLayoutId id="2147483664" r:id="rId10"/>
    <p:sldLayoutId id="2147483663" r:id="rId11"/>
    <p:sldLayoutId id="2147483674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FFCC00"/>
        </a:buClr>
        <a:buSzPct val="75000"/>
        <a:buFont typeface="Wingdings" pitchFamily="2" charset="2"/>
        <a:buChar char="n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FCC00"/>
        </a:buClr>
        <a:buSzPct val="75000"/>
        <a:buFont typeface="Wingdings" pitchFamily="2" charset="2"/>
        <a:buChar char="n"/>
        <a:defRPr kumimoji="1"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FFCC00"/>
        </a:buClr>
        <a:buSzPct val="75000"/>
        <a:buFont typeface="Wingdings" pitchFamily="2" charset="2"/>
        <a:buChar char="n"/>
        <a:defRPr kumimoji="1"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562100" indent="-228600" algn="l" rtl="0" eaLnBrk="0" fontAlgn="base" hangingPunct="0">
        <a:spcBef>
          <a:spcPct val="20000"/>
        </a:spcBef>
        <a:spcAft>
          <a:spcPct val="0"/>
        </a:spcAft>
        <a:buClr>
          <a:srgbClr val="FFCC00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1981200" indent="-228600" algn="l" rtl="0" eaLnBrk="0" fontAlgn="base" hangingPunct="0">
        <a:spcBef>
          <a:spcPct val="20000"/>
        </a:spcBef>
        <a:spcAft>
          <a:spcPct val="0"/>
        </a:spcAft>
        <a:buClr>
          <a:srgbClr val="FFCC00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438400" indent="-228600" algn="l" rtl="0" eaLnBrk="1" fontAlgn="base" hangingPunct="1">
        <a:spcBef>
          <a:spcPct val="20000"/>
        </a:spcBef>
        <a:spcAft>
          <a:spcPct val="0"/>
        </a:spcAft>
        <a:buClr>
          <a:srgbClr val="FFCC00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895600" indent="-228600" algn="l" rtl="0" eaLnBrk="1" fontAlgn="base" hangingPunct="1">
        <a:spcBef>
          <a:spcPct val="20000"/>
        </a:spcBef>
        <a:spcAft>
          <a:spcPct val="0"/>
        </a:spcAft>
        <a:buClr>
          <a:srgbClr val="FFCC00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352800" indent="-228600" algn="l" rtl="0" eaLnBrk="1" fontAlgn="base" hangingPunct="1">
        <a:spcBef>
          <a:spcPct val="20000"/>
        </a:spcBef>
        <a:spcAft>
          <a:spcPct val="0"/>
        </a:spcAft>
        <a:buClr>
          <a:srgbClr val="FFCC00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10000" indent="-228600" algn="l" rtl="0" eaLnBrk="1" fontAlgn="base" hangingPunct="1">
        <a:spcBef>
          <a:spcPct val="20000"/>
        </a:spcBef>
        <a:spcAft>
          <a:spcPct val="0"/>
        </a:spcAft>
        <a:buClr>
          <a:srgbClr val="FFCC00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WordArt 3"/>
          <p:cNvSpPr>
            <a:spLocks noChangeArrowheads="1" noChangeShapeType="1" noTextEdit="1"/>
          </p:cNvSpPr>
          <p:nvPr/>
        </p:nvSpPr>
        <p:spPr bwMode="auto">
          <a:xfrm>
            <a:off x="755650" y="1341438"/>
            <a:ext cx="7704138" cy="3095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ЖИРОРАСТВОРИМЫЕ 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ВИТАМИНЫ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Витамин А</a:t>
            </a:r>
            <a:br>
              <a:rPr lang="ru-RU" smtClean="0"/>
            </a:br>
            <a:r>
              <a:rPr lang="ru-RU" sz="3600" smtClean="0"/>
              <a:t>(ретинол</a:t>
            </a:r>
            <a:r>
              <a:rPr lang="ru-RU" smtClean="0"/>
              <a:t>)</a:t>
            </a:r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 bwMode="auto">
          <a:xfrm>
            <a:off x="0" y="1500188"/>
            <a:ext cx="4000500" cy="2000250"/>
          </a:xfrm>
          <a:prstGeom prst="round2DiagRect">
            <a:avLst/>
          </a:prstGeom>
          <a:solidFill>
            <a:schemeClr val="accent1"/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 eaLnBrk="0" hangingPunct="0">
              <a:defRPr/>
            </a:pP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</a:rPr>
              <a:t>        Содержится:</a:t>
            </a:r>
            <a:endParaRPr lang="ru-RU" sz="2400" i="1" dirty="0">
              <a:solidFill>
                <a:srgbClr val="C00000"/>
              </a:solidFill>
              <a:latin typeface="Times New Roman" pitchFamily="18" charset="0"/>
            </a:endParaRPr>
          </a:p>
          <a:p>
            <a:pPr eaLnBrk="0" hangingPunct="0">
              <a:defRPr/>
            </a:pPr>
            <a:r>
              <a:rPr lang="ru-RU" sz="2400" i="1" dirty="0">
                <a:solidFill>
                  <a:srgbClr val="C00000"/>
                </a:solidFill>
                <a:latin typeface="Times New Roman" pitchFamily="18" charset="0"/>
              </a:rPr>
              <a:t>в печени рыб, сливочном </a:t>
            </a:r>
          </a:p>
          <a:p>
            <a:pPr eaLnBrk="0" hangingPunct="0">
              <a:defRPr/>
            </a:pPr>
            <a:r>
              <a:rPr lang="ru-RU" sz="2400" i="1" dirty="0">
                <a:solidFill>
                  <a:srgbClr val="C00000"/>
                </a:solidFill>
                <a:latin typeface="Times New Roman" pitchFamily="18" charset="0"/>
              </a:rPr>
              <a:t>масле, желтке яйца, молоке</a:t>
            </a:r>
          </a:p>
          <a:p>
            <a:pPr eaLnBrk="0" hangingPunct="0">
              <a:defRPr/>
            </a:pPr>
            <a:r>
              <a:rPr lang="ru-RU" sz="2400" i="1" dirty="0">
                <a:solidFill>
                  <a:srgbClr val="C00000"/>
                </a:solidFill>
                <a:latin typeface="Times New Roman" pitchFamily="18" charset="0"/>
              </a:rPr>
              <a:t>и молочных продуктах.</a:t>
            </a:r>
          </a:p>
          <a:p>
            <a:pPr eaLnBrk="0" hangingPunct="0">
              <a:defRPr/>
            </a:pPr>
            <a:endParaRPr lang="ru-RU" sz="1600" i="1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 bwMode="auto">
          <a:xfrm>
            <a:off x="4357688" y="1428750"/>
            <a:ext cx="4643437" cy="4214813"/>
          </a:xfrm>
          <a:prstGeom prst="round2DiagRect">
            <a:avLst/>
          </a:prstGeom>
          <a:solidFill>
            <a:schemeClr val="accent1"/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Необходим для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нормального роста 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развития эпителиальной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ткани.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Входит в зрительный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Пигмент родопсин.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 недостатке </a:t>
            </a:r>
            <a:r>
              <a:rPr lang="ru-RU" sz="2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заболевание Куриная слепота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(нарушение сумеречного зрения).</a:t>
            </a:r>
          </a:p>
          <a:p>
            <a:pPr algn="ctr" eaLnBrk="0" hangingPunct="0">
              <a:defRPr/>
            </a:pPr>
            <a:endParaRPr lang="ru-RU" sz="2400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54438"/>
            <a:ext cx="4162425" cy="310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4" descr="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48650" y="5657850"/>
            <a:ext cx="8953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Овал 12"/>
          <p:cNvSpPr>
            <a:spLocks noChangeArrowheads="1"/>
          </p:cNvSpPr>
          <p:nvPr/>
        </p:nvSpPr>
        <p:spPr bwMode="auto">
          <a:xfrm>
            <a:off x="4643438" y="5857875"/>
            <a:ext cx="3571875" cy="785813"/>
          </a:xfrm>
          <a:prstGeom prst="ellipse">
            <a:avLst/>
          </a:prstGeom>
          <a:solidFill>
            <a:schemeClr val="accent1"/>
          </a:solidFill>
          <a:ln w="12700" cap="sq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pPr algn="r" eaLnBrk="0" hangingPunct="0"/>
            <a:endParaRPr lang="ru-RU" sz="2400">
              <a:latin typeface="Times New Roman" pitchFamily="18" charset="0"/>
            </a:endParaRPr>
          </a:p>
        </p:txBody>
      </p:sp>
      <p:sp>
        <p:nvSpPr>
          <p:cNvPr id="16391" name="TextBox 13"/>
          <p:cNvSpPr txBox="1">
            <a:spLocks noChangeArrowheads="1"/>
          </p:cNvSpPr>
          <p:nvPr/>
        </p:nvSpPr>
        <p:spPr bwMode="auto">
          <a:xfrm>
            <a:off x="5143500" y="5929313"/>
            <a:ext cx="3071813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3050" indent="-27305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2000" i="1">
                <a:solidFill>
                  <a:srgbClr val="0005C0"/>
                </a:solidFill>
                <a:latin typeface="Times New Roman" pitchFamily="18" charset="0"/>
                <a:cs typeface="Times New Roman" pitchFamily="18" charset="0"/>
              </a:rPr>
              <a:t>Суточная потребность</a:t>
            </a:r>
          </a:p>
          <a:p>
            <a:pPr marL="273050" indent="-27305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2000" i="1">
                <a:solidFill>
                  <a:srgbClr val="0005C0"/>
                </a:solidFill>
                <a:latin typeface="Times New Roman" pitchFamily="18" charset="0"/>
                <a:cs typeface="Times New Roman" pitchFamily="18" charset="0"/>
              </a:rPr>
              <a:t> 1 мг</a:t>
            </a:r>
          </a:p>
        </p:txBody>
      </p:sp>
      <p:pic>
        <p:nvPicPr>
          <p:cNvPr id="16392" name="Picture 12" descr="skachat-besplatno-2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025" y="0"/>
            <a:ext cx="2016125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Витамин Д </a:t>
            </a:r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 bwMode="auto">
          <a:xfrm>
            <a:off x="4643438" y="1714500"/>
            <a:ext cx="4214812" cy="2786063"/>
          </a:xfrm>
          <a:prstGeom prst="round2DiagRect">
            <a:avLst/>
          </a:prstGeom>
          <a:solidFill>
            <a:schemeClr val="accent1"/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 algn="r" eaLnBrk="0" hangingPunct="0">
              <a:defRPr/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17411" name="TextBox 6"/>
          <p:cNvSpPr txBox="1">
            <a:spLocks noChangeArrowheads="1"/>
          </p:cNvSpPr>
          <p:nvPr/>
        </p:nvSpPr>
        <p:spPr bwMode="auto">
          <a:xfrm>
            <a:off x="4357688" y="1785938"/>
            <a:ext cx="4643437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i="1">
                <a:solidFill>
                  <a:srgbClr val="C00000"/>
                </a:solidFill>
                <a:latin typeface="Tahoma" pitchFamily="34" charset="0"/>
              </a:rPr>
              <a:t>Отвечает </a:t>
            </a:r>
            <a:r>
              <a:rPr lang="ru-RU" i="1">
                <a:solidFill>
                  <a:srgbClr val="C00000"/>
                </a:solidFill>
                <a:latin typeface="Tahoma" pitchFamily="34" charset="0"/>
              </a:rPr>
              <a:t>за обмен фосфора и</a:t>
            </a:r>
          </a:p>
          <a:p>
            <a:pPr algn="ctr"/>
            <a:r>
              <a:rPr lang="ru-RU" i="1">
                <a:solidFill>
                  <a:srgbClr val="C00000"/>
                </a:solidFill>
                <a:latin typeface="Tahoma" pitchFamily="34" charset="0"/>
              </a:rPr>
              <a:t>кальция, </a:t>
            </a:r>
          </a:p>
          <a:p>
            <a:pPr algn="ctr"/>
            <a:r>
              <a:rPr lang="ru-RU" i="1">
                <a:solidFill>
                  <a:srgbClr val="C00000"/>
                </a:solidFill>
                <a:latin typeface="Tahoma" pitchFamily="34" charset="0"/>
              </a:rPr>
              <a:t>правильный рост костей. </a:t>
            </a:r>
          </a:p>
          <a:p>
            <a:pPr algn="ctr"/>
            <a:endParaRPr lang="ru-RU" i="1">
              <a:solidFill>
                <a:srgbClr val="C00000"/>
              </a:solidFill>
              <a:latin typeface="Tahoma" pitchFamily="34" charset="0"/>
            </a:endParaRPr>
          </a:p>
          <a:p>
            <a:pPr algn="ctr"/>
            <a:r>
              <a:rPr lang="ru-RU" b="1" i="1">
                <a:solidFill>
                  <a:srgbClr val="C00000"/>
                </a:solidFill>
                <a:latin typeface="Tahoma" pitchFamily="34" charset="0"/>
              </a:rPr>
              <a:t>При недостатке </a:t>
            </a:r>
            <a:r>
              <a:rPr lang="ru-RU" i="1">
                <a:solidFill>
                  <a:srgbClr val="C00000"/>
                </a:solidFill>
                <a:latin typeface="Tahoma" pitchFamily="34" charset="0"/>
              </a:rPr>
              <a:t>- рахит</a:t>
            </a:r>
          </a:p>
          <a:p>
            <a:pPr algn="ctr"/>
            <a:r>
              <a:rPr lang="ru-RU" i="1">
                <a:solidFill>
                  <a:srgbClr val="C00000"/>
                </a:solidFill>
                <a:latin typeface="Tahoma" pitchFamily="34" charset="0"/>
              </a:rPr>
              <a:t>(деформация костей, </a:t>
            </a:r>
          </a:p>
          <a:p>
            <a:pPr algn="ctr"/>
            <a:r>
              <a:rPr lang="ru-RU" i="1">
                <a:solidFill>
                  <a:srgbClr val="C00000"/>
                </a:solidFill>
                <a:latin typeface="Tahoma" pitchFamily="34" charset="0"/>
              </a:rPr>
              <a:t>нарушения нервной системы, </a:t>
            </a:r>
          </a:p>
          <a:p>
            <a:pPr algn="ctr"/>
            <a:r>
              <a:rPr lang="ru-RU" i="1">
                <a:solidFill>
                  <a:srgbClr val="C00000"/>
                </a:solidFill>
                <a:latin typeface="Tahoma" pitchFamily="34" charset="0"/>
              </a:rPr>
              <a:t>слабость,</a:t>
            </a:r>
          </a:p>
          <a:p>
            <a:pPr algn="ctr"/>
            <a:r>
              <a:rPr lang="ru-RU" i="1">
                <a:solidFill>
                  <a:srgbClr val="C00000"/>
                </a:solidFill>
                <a:latin typeface="Tahoma" pitchFamily="34" charset="0"/>
              </a:rPr>
              <a:t>раздражительность)</a:t>
            </a:r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 bwMode="auto">
          <a:xfrm>
            <a:off x="428625" y="1357313"/>
            <a:ext cx="3214688" cy="2357437"/>
          </a:xfrm>
          <a:prstGeom prst="round2DiagRect">
            <a:avLst/>
          </a:prstGeom>
          <a:solidFill>
            <a:schemeClr val="accent1"/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 algn="r" eaLnBrk="0" hangingPunct="0">
              <a:defRPr/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17413" name="TextBox 8"/>
          <p:cNvSpPr txBox="1">
            <a:spLocks noChangeArrowheads="1"/>
          </p:cNvSpPr>
          <p:nvPr/>
        </p:nvSpPr>
        <p:spPr bwMode="auto">
          <a:xfrm>
            <a:off x="0" y="1428750"/>
            <a:ext cx="3929063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Вырабатывается </a:t>
            </a:r>
          </a:p>
          <a:p>
            <a:pPr algn="ctr"/>
            <a:r>
              <a:rPr lang="ru-RU" sz="20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коже </a:t>
            </a:r>
          </a:p>
          <a:p>
            <a:pPr algn="ctr"/>
            <a:r>
              <a:rPr lang="ru-RU" sz="20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под действием УФО,</a:t>
            </a:r>
          </a:p>
          <a:p>
            <a:pPr algn="ctr"/>
            <a:r>
              <a:rPr lang="ru-RU" sz="20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им </a:t>
            </a:r>
            <a:r>
              <a:rPr lang="ru-RU" sz="2000" i="1" u="sng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богаты</a:t>
            </a:r>
            <a:r>
              <a:rPr lang="ru-RU" sz="20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ru-RU" sz="20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яичный желток,</a:t>
            </a:r>
          </a:p>
          <a:p>
            <a:pPr algn="ctr"/>
            <a:r>
              <a:rPr lang="ru-RU" sz="20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сливочное масло,</a:t>
            </a:r>
          </a:p>
          <a:p>
            <a:pPr algn="ctr"/>
            <a:r>
              <a:rPr lang="ru-RU" sz="20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рыбий жир, икра</a:t>
            </a:r>
          </a:p>
          <a:p>
            <a:endParaRPr lang="ru-RU">
              <a:latin typeface="Tahoma" pitchFamily="34" charset="0"/>
            </a:endParaRPr>
          </a:p>
        </p:txBody>
      </p:sp>
      <p:sp>
        <p:nvSpPr>
          <p:cNvPr id="17414" name="Овал 11"/>
          <p:cNvSpPr>
            <a:spLocks noChangeArrowheads="1"/>
          </p:cNvSpPr>
          <p:nvPr/>
        </p:nvSpPr>
        <p:spPr bwMode="auto">
          <a:xfrm>
            <a:off x="5214938" y="5357813"/>
            <a:ext cx="3714750" cy="1285875"/>
          </a:xfrm>
          <a:prstGeom prst="ellipse">
            <a:avLst/>
          </a:prstGeom>
          <a:solidFill>
            <a:schemeClr val="accent1"/>
          </a:solidFill>
          <a:ln w="12700" cap="sq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pPr algn="r" eaLnBrk="0" hangingPunct="0"/>
            <a:endParaRPr lang="ru-RU" sz="2400">
              <a:latin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29313" y="5643563"/>
            <a:ext cx="2714625" cy="9794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73050" indent="-273050" algn="ctr" fontAlgn="auto"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defRPr/>
            </a:pPr>
            <a:r>
              <a:rPr lang="ru-RU" i="1" dirty="0">
                <a:solidFill>
                  <a:srgbClr val="0005C0"/>
                </a:solidFill>
                <a:latin typeface="Times New Roman" pitchFamily="18" charset="0"/>
                <a:cs typeface="Times New Roman" pitchFamily="18" charset="0"/>
              </a:rPr>
              <a:t>Суточная потребность</a:t>
            </a:r>
          </a:p>
          <a:p>
            <a:pPr marL="273050" indent="-273050" algn="ctr" fontAlgn="auto"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defRPr/>
            </a:pPr>
            <a:r>
              <a:rPr lang="ru-RU" i="1" dirty="0">
                <a:solidFill>
                  <a:srgbClr val="0005C0"/>
                </a:solidFill>
                <a:latin typeface="Times New Roman" pitchFamily="18" charset="0"/>
                <a:cs typeface="Times New Roman" pitchFamily="18" charset="0"/>
              </a:rPr>
              <a:t> 2,5-10 мг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89350"/>
            <a:ext cx="4464050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Picture 10" descr="skachat-besplatno-2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pPr eaLnBrk="1" hangingPunct="1"/>
            <a:r>
              <a:rPr lang="ru-RU" smtClean="0"/>
              <a:t>Заболевания при недостатке витамина </a:t>
            </a:r>
            <a:r>
              <a:rPr lang="en-US" smtClean="0"/>
              <a:t>D</a:t>
            </a:r>
            <a:r>
              <a:rPr lang="ru-RU" smtClean="0"/>
              <a:t> </a:t>
            </a: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500063" y="6072188"/>
            <a:ext cx="84296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 i="1">
                <a:latin typeface="Tahoma" pitchFamily="34" charset="0"/>
              </a:rPr>
              <a:t>Рахит. А- непропорционально большая голова. Б-искривление ног.</a:t>
            </a:r>
          </a:p>
        </p:txBody>
      </p:sp>
      <p:pic>
        <p:nvPicPr>
          <p:cNvPr id="45064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828800"/>
            <a:ext cx="3443288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4" descr="1200507368_rakhit_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357438"/>
            <a:ext cx="4286250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 autoUpdateAnimBg="0"/>
      <p:bldP spid="45058" grpId="1"/>
      <p:bldP spid="45062" grpId="0" autoUpdateAnimBg="0"/>
      <p:bldP spid="4506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3"/>
          <p:cNvSpPr>
            <a:spLocks noGrp="1"/>
          </p:cNvSpPr>
          <p:nvPr>
            <p:ph type="title"/>
          </p:nvPr>
        </p:nvSpPr>
        <p:spPr>
          <a:xfrm>
            <a:off x="323850" y="260350"/>
            <a:ext cx="8280400" cy="1066800"/>
          </a:xfrm>
        </p:spPr>
        <p:txBody>
          <a:bodyPr/>
          <a:lstStyle/>
          <a:p>
            <a:pPr eaLnBrk="1" hangingPunct="1"/>
            <a:r>
              <a:rPr lang="ru-RU" smtClean="0"/>
              <a:t>Витамин Е   (токоферол ) </a:t>
            </a:r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 bwMode="auto">
          <a:xfrm>
            <a:off x="142875" y="1643063"/>
            <a:ext cx="3929063" cy="2214562"/>
          </a:xfrm>
          <a:prstGeom prst="round2DiagRect">
            <a:avLst/>
          </a:prstGeom>
          <a:solidFill>
            <a:schemeClr val="accent1"/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 algn="r" eaLnBrk="0" hangingPunct="0">
              <a:defRPr/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19459" name="TextBox 6"/>
          <p:cNvSpPr txBox="1">
            <a:spLocks noChangeArrowheads="1"/>
          </p:cNvSpPr>
          <p:nvPr/>
        </p:nvSpPr>
        <p:spPr bwMode="auto">
          <a:xfrm>
            <a:off x="0" y="1643063"/>
            <a:ext cx="41433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i="1" u="sng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Содержится</a:t>
            </a:r>
            <a:r>
              <a:rPr lang="ru-RU" sz="24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ru-RU" sz="24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молоке</a:t>
            </a:r>
          </a:p>
          <a:p>
            <a:pPr algn="ctr"/>
            <a:r>
              <a:rPr lang="ru-RU" sz="24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зародышах пшеницы,</a:t>
            </a:r>
          </a:p>
          <a:p>
            <a:pPr algn="ctr"/>
            <a:r>
              <a:rPr lang="ru-RU" sz="24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растительном масле,</a:t>
            </a:r>
          </a:p>
          <a:p>
            <a:pPr algn="ctr"/>
            <a:r>
              <a:rPr lang="ru-RU" sz="24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листьях салата, мясе, </a:t>
            </a:r>
          </a:p>
          <a:p>
            <a:pPr algn="ctr"/>
            <a:r>
              <a:rPr lang="ru-RU" sz="24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печени, масле</a:t>
            </a:r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 bwMode="auto">
          <a:xfrm>
            <a:off x="4857750" y="1285875"/>
            <a:ext cx="4071938" cy="3929063"/>
          </a:xfrm>
          <a:prstGeom prst="round2DiagRect">
            <a:avLst/>
          </a:prstGeom>
          <a:solidFill>
            <a:schemeClr val="accent1"/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 algn="r" eaLnBrk="0" hangingPunct="0">
              <a:defRPr/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19461" name="Овал 8"/>
          <p:cNvSpPr>
            <a:spLocks noChangeArrowheads="1"/>
          </p:cNvSpPr>
          <p:nvPr/>
        </p:nvSpPr>
        <p:spPr bwMode="auto">
          <a:xfrm>
            <a:off x="5572125" y="5357813"/>
            <a:ext cx="3143250" cy="1214437"/>
          </a:xfrm>
          <a:prstGeom prst="ellipse">
            <a:avLst/>
          </a:prstGeom>
          <a:solidFill>
            <a:schemeClr val="accent1"/>
          </a:solidFill>
          <a:ln w="12700" cap="sq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pPr algn="r" eaLnBrk="0" hangingPunct="0"/>
            <a:endParaRPr lang="ru-RU" sz="2400">
              <a:latin typeface="Times New Roman" pitchFamily="18" charset="0"/>
            </a:endParaRPr>
          </a:p>
        </p:txBody>
      </p:sp>
      <p:pic>
        <p:nvPicPr>
          <p:cNvPr id="10" name="Picture 13" descr="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4286250"/>
            <a:ext cx="1838325" cy="2089150"/>
          </a:xfrm>
          <a:prstGeom prst="rect">
            <a:avLst/>
          </a:prstGeom>
          <a:noFill/>
          <a:ln w="12700">
            <a:solidFill>
              <a:srgbClr val="993366"/>
            </a:solidFill>
            <a:miter lim="800000"/>
            <a:headEnd/>
            <a:tailEnd/>
          </a:ln>
        </p:spPr>
      </p:pic>
      <p:sp>
        <p:nvSpPr>
          <p:cNvPr id="19463" name="TextBox 10"/>
          <p:cNvSpPr txBox="1">
            <a:spLocks noChangeArrowheads="1"/>
          </p:cNvSpPr>
          <p:nvPr/>
        </p:nvSpPr>
        <p:spPr bwMode="auto">
          <a:xfrm>
            <a:off x="5500688" y="1428750"/>
            <a:ext cx="3429000" cy="406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Помогает</a:t>
            </a:r>
            <a:r>
              <a:rPr lang="ru-RU" sz="24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организму </a:t>
            </a:r>
          </a:p>
          <a:p>
            <a:pPr algn="ctr"/>
            <a:r>
              <a:rPr lang="ru-RU" sz="24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стимулирует обновление клеток, </a:t>
            </a:r>
          </a:p>
          <a:p>
            <a:pPr algn="ctr"/>
            <a:r>
              <a:rPr lang="ru-RU" sz="24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поддерживает нервную систему, отвечает</a:t>
            </a:r>
          </a:p>
          <a:p>
            <a:pPr algn="ctr"/>
            <a:r>
              <a:rPr lang="ru-RU" sz="24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за репродуктивное здоровье</a:t>
            </a:r>
          </a:p>
          <a:p>
            <a:pPr algn="ctr"/>
            <a:r>
              <a:rPr lang="ru-RU" sz="2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 недостатке </a:t>
            </a:r>
            <a:r>
              <a:rPr lang="ru-RU" sz="24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дистрофия мышечной ткани</a:t>
            </a:r>
          </a:p>
          <a:p>
            <a:endParaRPr lang="ru-RU">
              <a:latin typeface="Tahoma" pitchFamily="34" charset="0"/>
            </a:endParaRPr>
          </a:p>
        </p:txBody>
      </p:sp>
      <p:sp>
        <p:nvSpPr>
          <p:cNvPr id="19464" name="TextBox 12"/>
          <p:cNvSpPr txBox="1">
            <a:spLocks noChangeArrowheads="1"/>
          </p:cNvSpPr>
          <p:nvPr/>
        </p:nvSpPr>
        <p:spPr bwMode="auto">
          <a:xfrm>
            <a:off x="5500688" y="5572125"/>
            <a:ext cx="32861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3050" indent="-27305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2000" i="1">
                <a:solidFill>
                  <a:srgbClr val="0005C0"/>
                </a:solidFill>
                <a:latin typeface="Times New Roman" pitchFamily="18" charset="0"/>
                <a:cs typeface="Times New Roman" pitchFamily="18" charset="0"/>
              </a:rPr>
              <a:t>Суточная потребность</a:t>
            </a:r>
          </a:p>
          <a:p>
            <a:pPr marL="273050" indent="-27305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2000" i="1">
                <a:solidFill>
                  <a:srgbClr val="0005C0"/>
                </a:solidFill>
                <a:latin typeface="Times New Roman" pitchFamily="18" charset="0"/>
                <a:cs typeface="Times New Roman" pitchFamily="18" charset="0"/>
              </a:rPr>
              <a:t> 2-10 мг</a:t>
            </a:r>
          </a:p>
        </p:txBody>
      </p:sp>
      <p:pic>
        <p:nvPicPr>
          <p:cNvPr id="19465" name="Picture 12" descr="bfi1323374534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675" y="4076700"/>
            <a:ext cx="1760538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Витамин К</a:t>
            </a:r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 bwMode="auto">
          <a:xfrm>
            <a:off x="142875" y="1643063"/>
            <a:ext cx="3929063" cy="2214562"/>
          </a:xfrm>
          <a:prstGeom prst="round2DiagRect">
            <a:avLst/>
          </a:prstGeom>
          <a:solidFill>
            <a:schemeClr val="accent1"/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 algn="r" eaLnBrk="0" hangingPunct="0">
              <a:defRPr/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20483" name="TextBox 6"/>
          <p:cNvSpPr txBox="1">
            <a:spLocks noChangeArrowheads="1"/>
          </p:cNvSpPr>
          <p:nvPr/>
        </p:nvSpPr>
        <p:spPr bwMode="auto">
          <a:xfrm>
            <a:off x="428625" y="1785938"/>
            <a:ext cx="3786188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i="1" u="sng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Содержится</a:t>
            </a:r>
            <a:r>
              <a:rPr lang="ru-RU" sz="2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ru-RU" sz="24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капусте, шпинате, петрушке, моркови, томатах, ягодах рябины, крапиве, подорожнике</a:t>
            </a:r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 bwMode="auto">
          <a:xfrm>
            <a:off x="5357813" y="1643063"/>
            <a:ext cx="3571875" cy="2928937"/>
          </a:xfrm>
          <a:prstGeom prst="round2DiagRect">
            <a:avLst/>
          </a:prstGeom>
          <a:solidFill>
            <a:schemeClr val="accent1"/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 algn="r" eaLnBrk="0" hangingPunct="0">
              <a:defRPr/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20485" name="Овал 8"/>
          <p:cNvSpPr>
            <a:spLocks noChangeArrowheads="1"/>
          </p:cNvSpPr>
          <p:nvPr/>
        </p:nvSpPr>
        <p:spPr bwMode="auto">
          <a:xfrm>
            <a:off x="5572125" y="5357813"/>
            <a:ext cx="3143250" cy="1214437"/>
          </a:xfrm>
          <a:prstGeom prst="ellipse">
            <a:avLst/>
          </a:prstGeom>
          <a:solidFill>
            <a:schemeClr val="accent1"/>
          </a:solidFill>
          <a:ln w="12700" cap="sq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pPr algn="r" eaLnBrk="0" hangingPunct="0"/>
            <a:endParaRPr lang="ru-RU" sz="2400">
              <a:latin typeface="Times New Roman" pitchFamily="18" charset="0"/>
            </a:endParaRPr>
          </a:p>
        </p:txBody>
      </p:sp>
      <p:pic>
        <p:nvPicPr>
          <p:cNvPr id="10" name="Picture 13" descr="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4286250"/>
            <a:ext cx="1838325" cy="2089150"/>
          </a:xfrm>
          <a:prstGeom prst="rect">
            <a:avLst/>
          </a:prstGeom>
          <a:noFill/>
          <a:ln w="12700">
            <a:solidFill>
              <a:srgbClr val="993366"/>
            </a:solidFill>
            <a:miter lim="800000"/>
            <a:headEnd/>
            <a:tailEnd/>
          </a:ln>
        </p:spPr>
      </p:pic>
      <p:sp>
        <p:nvSpPr>
          <p:cNvPr id="20487" name="TextBox 10"/>
          <p:cNvSpPr txBox="1">
            <a:spLocks noChangeArrowheads="1"/>
          </p:cNvSpPr>
          <p:nvPr/>
        </p:nvSpPr>
        <p:spPr bwMode="auto">
          <a:xfrm>
            <a:off x="5429250" y="1857375"/>
            <a:ext cx="3429000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Регулирует </a:t>
            </a:r>
            <a:r>
              <a:rPr lang="ru-RU" sz="24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свертываемость крови, ускоряет заживление ран</a:t>
            </a:r>
          </a:p>
          <a:p>
            <a:pPr algn="ctr"/>
            <a:endParaRPr lang="ru-RU" sz="2400" i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 недостатке</a:t>
            </a:r>
          </a:p>
          <a:p>
            <a:pPr algn="ctr"/>
            <a:r>
              <a:rPr lang="ru-RU" sz="24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Носовые кровотечения</a:t>
            </a:r>
          </a:p>
        </p:txBody>
      </p:sp>
      <p:sp>
        <p:nvSpPr>
          <p:cNvPr id="20488" name="TextBox 12"/>
          <p:cNvSpPr txBox="1">
            <a:spLocks noChangeArrowheads="1"/>
          </p:cNvSpPr>
          <p:nvPr/>
        </p:nvSpPr>
        <p:spPr bwMode="auto">
          <a:xfrm>
            <a:off x="5500688" y="5572125"/>
            <a:ext cx="32861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3050" indent="-27305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2000" i="1">
                <a:solidFill>
                  <a:srgbClr val="0005C0"/>
                </a:solidFill>
                <a:latin typeface="Times New Roman" pitchFamily="18" charset="0"/>
                <a:cs typeface="Times New Roman" pitchFamily="18" charset="0"/>
              </a:rPr>
              <a:t>Суточная потребность</a:t>
            </a:r>
          </a:p>
          <a:p>
            <a:pPr marL="273050" indent="-27305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2000" i="1">
                <a:solidFill>
                  <a:srgbClr val="0005C0"/>
                </a:solidFill>
                <a:latin typeface="Times New Roman" pitchFamily="18" charset="0"/>
                <a:cs typeface="Times New Roman" pitchFamily="18" charset="0"/>
              </a:rPr>
              <a:t> 15 мг</a:t>
            </a:r>
          </a:p>
        </p:txBody>
      </p:sp>
      <p:pic>
        <p:nvPicPr>
          <p:cNvPr id="20489" name="Picture 10" descr="k-letter1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213" y="4221163"/>
            <a:ext cx="23622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Шаблон оформления 'Питание'">
  <a:themeElements>
    <a:clrScheme name="">
      <a:dk1>
        <a:srgbClr val="000000"/>
      </a:dk1>
      <a:lt1>
        <a:srgbClr val="FFFFFF"/>
      </a:lt1>
      <a:dk2>
        <a:srgbClr val="B2B2B2"/>
      </a:dk2>
      <a:lt2>
        <a:srgbClr val="333333"/>
      </a:lt2>
      <a:accent1>
        <a:srgbClr val="FFFF99"/>
      </a:accent1>
      <a:accent2>
        <a:srgbClr val="FFCC99"/>
      </a:accent2>
      <a:accent3>
        <a:srgbClr val="D5D5D5"/>
      </a:accent3>
      <a:accent4>
        <a:srgbClr val="DADADA"/>
      </a:accent4>
      <a:accent5>
        <a:srgbClr val="FFFFCA"/>
      </a:accent5>
      <a:accent6>
        <a:srgbClr val="E7B98A"/>
      </a:accent6>
      <a:hlink>
        <a:srgbClr val="FF9933"/>
      </a:hlink>
      <a:folHlink>
        <a:srgbClr val="FF6600"/>
      </a:folHlink>
    </a:clrScheme>
    <a:fontScheme name="Шаблон оформления 'Питание'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Шаблон оформления 'Питание' 1">
        <a:dk1>
          <a:srgbClr val="333333"/>
        </a:dk1>
        <a:lt1>
          <a:srgbClr val="B2B2B2"/>
        </a:lt1>
        <a:dk2>
          <a:srgbClr val="FFFFFF"/>
        </a:dk2>
        <a:lt2>
          <a:srgbClr val="000000"/>
        </a:lt2>
        <a:accent1>
          <a:srgbClr val="FFFF99"/>
        </a:accent1>
        <a:accent2>
          <a:srgbClr val="FFCC99"/>
        </a:accent2>
        <a:accent3>
          <a:srgbClr val="D5D5D5"/>
        </a:accent3>
        <a:accent4>
          <a:srgbClr val="2A2A2A"/>
        </a:accent4>
        <a:accent5>
          <a:srgbClr val="FFFFCA"/>
        </a:accent5>
        <a:accent6>
          <a:srgbClr val="E7B98A"/>
        </a:accent6>
        <a:hlink>
          <a:srgbClr val="FF9933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Презентация1556</Template>
  <TotalTime>846</TotalTime>
  <Words>207</Words>
  <Application>Microsoft Office PowerPoint</Application>
  <PresentationFormat>Экран (4:3)</PresentationFormat>
  <Paragraphs>63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Шаблон оформления 'Питание'</vt:lpstr>
      <vt:lpstr>Слайд 1</vt:lpstr>
      <vt:lpstr>Витамин А (ретинол)</vt:lpstr>
      <vt:lpstr>Витамин Д </vt:lpstr>
      <vt:lpstr>Заболевания при недостатке витамина D </vt:lpstr>
      <vt:lpstr>Витамин Е   (токоферол ) </vt:lpstr>
      <vt:lpstr>Витамин К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Витамины. Чудесные вещества</dc:title>
  <dc:creator>светлана</dc:creator>
  <cp:lastModifiedBy>Tanya</cp:lastModifiedBy>
  <cp:revision>38</cp:revision>
  <dcterms:created xsi:type="dcterms:W3CDTF">2008-12-10T04:49:40Z</dcterms:created>
  <dcterms:modified xsi:type="dcterms:W3CDTF">2013-05-29T14:35:43Z</dcterms:modified>
</cp:coreProperties>
</file>