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5" r:id="rId3"/>
    <p:sldId id="264" r:id="rId4"/>
    <p:sldId id="282" r:id="rId5"/>
    <p:sldId id="266" r:id="rId6"/>
    <p:sldId id="267" r:id="rId7"/>
    <p:sldId id="268" r:id="rId8"/>
    <p:sldId id="269" r:id="rId9"/>
    <p:sldId id="270" r:id="rId10"/>
    <p:sldId id="285" r:id="rId11"/>
    <p:sldId id="271" r:id="rId12"/>
    <p:sldId id="272" r:id="rId13"/>
    <p:sldId id="273" r:id="rId14"/>
    <p:sldId id="274" r:id="rId15"/>
    <p:sldId id="280" r:id="rId16"/>
    <p:sldId id="278" r:id="rId17"/>
    <p:sldId id="277" r:id="rId18"/>
    <p:sldId id="283" r:id="rId19"/>
    <p:sldId id="284" r:id="rId20"/>
  </p:sldIdLst>
  <p:sldSz cx="9144000" cy="5715000" type="screen16x10"/>
  <p:notesSz cx="6858000" cy="9144000"/>
  <p:defaultTextStyle>
    <a:defPPr>
      <a:defRPr lang="ru-RU"/>
    </a:defPPr>
    <a:lvl1pPr marL="0" algn="l" defTabSz="69054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345271" algn="l" defTabSz="69054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690540" algn="l" defTabSz="69054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035812" algn="l" defTabSz="69054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381080" algn="l" defTabSz="69054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1726351" algn="l" defTabSz="69054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071621" algn="l" defTabSz="69054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2416892" algn="l" defTabSz="69054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2762162" algn="l" defTabSz="69054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026" y="-7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A633C0-EFE5-499E-AE55-F10A0E33E6F3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5EA1B2-2317-420B-BC05-7477CBBDFC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79572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9054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5271" algn="l" defTabSz="69054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90540" algn="l" defTabSz="69054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35812" algn="l" defTabSz="69054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81080" algn="l" defTabSz="69054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26351" algn="l" defTabSz="69054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71621" algn="l" defTabSz="69054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16892" algn="l" defTabSz="69054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62162" algn="l" defTabSz="69054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9"/>
            <a:ext cx="7772400" cy="12250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52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90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358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81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263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716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16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62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67D3A-1B45-42D5-86B8-94A61278053B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A5BF4-8E0C-4355-A3A8-D8BFD38F47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67D3A-1B45-42D5-86B8-94A61278053B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A5BF4-8E0C-4355-A3A8-D8BFD38F47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20"/>
            <a:ext cx="7772400" cy="1135063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527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 marL="6905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3581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38108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2635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07162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1689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76216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67D3A-1B45-42D5-86B8-94A61278053B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A5BF4-8E0C-4355-A3A8-D8BFD38F47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33502"/>
            <a:ext cx="4038600" cy="377163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33502"/>
            <a:ext cx="4038600" cy="377163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67D3A-1B45-42D5-86B8-94A61278053B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A5BF4-8E0C-4355-A3A8-D8BFD38F47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2"/>
            <a:ext cx="4040188" cy="533136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5271" indent="0">
              <a:buNone/>
              <a:defRPr sz="1500" b="1"/>
            </a:lvl2pPr>
            <a:lvl3pPr marL="690540" indent="0">
              <a:buNone/>
              <a:defRPr sz="1300" b="1"/>
            </a:lvl3pPr>
            <a:lvl4pPr marL="1035812" indent="0">
              <a:buNone/>
              <a:defRPr sz="1200" b="1"/>
            </a:lvl4pPr>
            <a:lvl5pPr marL="1381080" indent="0">
              <a:buNone/>
              <a:defRPr sz="1200" b="1"/>
            </a:lvl5pPr>
            <a:lvl6pPr marL="1726351" indent="0">
              <a:buNone/>
              <a:defRPr sz="1200" b="1"/>
            </a:lvl6pPr>
            <a:lvl7pPr marL="2071621" indent="0">
              <a:buNone/>
              <a:defRPr sz="1200" b="1"/>
            </a:lvl7pPr>
            <a:lvl8pPr marL="2416892" indent="0">
              <a:buNone/>
              <a:defRPr sz="1200" b="1"/>
            </a:lvl8pPr>
            <a:lvl9pPr marL="2762162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9" y="1279262"/>
            <a:ext cx="4041775" cy="533136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5271" indent="0">
              <a:buNone/>
              <a:defRPr sz="1500" b="1"/>
            </a:lvl2pPr>
            <a:lvl3pPr marL="690540" indent="0">
              <a:buNone/>
              <a:defRPr sz="1300" b="1"/>
            </a:lvl3pPr>
            <a:lvl4pPr marL="1035812" indent="0">
              <a:buNone/>
              <a:defRPr sz="1200" b="1"/>
            </a:lvl4pPr>
            <a:lvl5pPr marL="1381080" indent="0">
              <a:buNone/>
              <a:defRPr sz="1200" b="1"/>
            </a:lvl5pPr>
            <a:lvl6pPr marL="1726351" indent="0">
              <a:buNone/>
              <a:defRPr sz="1200" b="1"/>
            </a:lvl6pPr>
            <a:lvl7pPr marL="2071621" indent="0">
              <a:buNone/>
              <a:defRPr sz="1200" b="1"/>
            </a:lvl7pPr>
            <a:lvl8pPr marL="2416892" indent="0">
              <a:buNone/>
              <a:defRPr sz="1200" b="1"/>
            </a:lvl8pPr>
            <a:lvl9pPr marL="2762162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9" y="1812396"/>
            <a:ext cx="4041775" cy="329274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67D3A-1B45-42D5-86B8-94A61278053B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A5BF4-8E0C-4355-A3A8-D8BFD38F47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67D3A-1B45-42D5-86B8-94A61278053B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A5BF4-8E0C-4355-A3A8-D8BFD38F47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67D3A-1B45-42D5-86B8-94A61278053B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A5BF4-8E0C-4355-A3A8-D8BFD38F47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27542"/>
            <a:ext cx="3008313" cy="968376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1" y="227545"/>
            <a:ext cx="5111750" cy="487759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195920"/>
            <a:ext cx="3008313" cy="3909219"/>
          </a:xfrm>
        </p:spPr>
        <p:txBody>
          <a:bodyPr/>
          <a:lstStyle>
            <a:lvl1pPr marL="0" indent="0">
              <a:buNone/>
              <a:defRPr sz="1100"/>
            </a:lvl1pPr>
            <a:lvl2pPr marL="345271" indent="0">
              <a:buNone/>
              <a:defRPr sz="900"/>
            </a:lvl2pPr>
            <a:lvl3pPr marL="690540" indent="0">
              <a:buNone/>
              <a:defRPr sz="800"/>
            </a:lvl3pPr>
            <a:lvl4pPr marL="1035812" indent="0">
              <a:buNone/>
              <a:defRPr sz="700"/>
            </a:lvl4pPr>
            <a:lvl5pPr marL="1381080" indent="0">
              <a:buNone/>
              <a:defRPr sz="700"/>
            </a:lvl5pPr>
            <a:lvl6pPr marL="1726351" indent="0">
              <a:buNone/>
              <a:defRPr sz="700"/>
            </a:lvl6pPr>
            <a:lvl7pPr marL="2071621" indent="0">
              <a:buNone/>
              <a:defRPr sz="700"/>
            </a:lvl7pPr>
            <a:lvl8pPr marL="2416892" indent="0">
              <a:buNone/>
              <a:defRPr sz="700"/>
            </a:lvl8pPr>
            <a:lvl9pPr marL="2762162" indent="0">
              <a:buNone/>
              <a:defRPr sz="7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67D3A-1B45-42D5-86B8-94A61278053B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A5BF4-8E0C-4355-A3A8-D8BFD38F47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2"/>
            <a:ext cx="5486400" cy="472283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400"/>
            </a:lvl1pPr>
            <a:lvl2pPr marL="345271" indent="0">
              <a:buNone/>
              <a:defRPr sz="2100"/>
            </a:lvl2pPr>
            <a:lvl3pPr marL="690540" indent="0">
              <a:buNone/>
              <a:defRPr sz="1800"/>
            </a:lvl3pPr>
            <a:lvl4pPr marL="1035812" indent="0">
              <a:buNone/>
              <a:defRPr sz="1500"/>
            </a:lvl4pPr>
            <a:lvl5pPr marL="1381080" indent="0">
              <a:buNone/>
              <a:defRPr sz="1500"/>
            </a:lvl5pPr>
            <a:lvl6pPr marL="1726351" indent="0">
              <a:buNone/>
              <a:defRPr sz="1500"/>
            </a:lvl6pPr>
            <a:lvl7pPr marL="2071621" indent="0">
              <a:buNone/>
              <a:defRPr sz="1500"/>
            </a:lvl7pPr>
            <a:lvl8pPr marL="2416892" indent="0">
              <a:buNone/>
              <a:defRPr sz="1500"/>
            </a:lvl8pPr>
            <a:lvl9pPr marL="2762162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3"/>
            <a:ext cx="5486400" cy="670719"/>
          </a:xfrm>
        </p:spPr>
        <p:txBody>
          <a:bodyPr/>
          <a:lstStyle>
            <a:lvl1pPr marL="0" indent="0">
              <a:buNone/>
              <a:defRPr sz="1100"/>
            </a:lvl1pPr>
            <a:lvl2pPr marL="345271" indent="0">
              <a:buNone/>
              <a:defRPr sz="900"/>
            </a:lvl2pPr>
            <a:lvl3pPr marL="690540" indent="0">
              <a:buNone/>
              <a:defRPr sz="800"/>
            </a:lvl3pPr>
            <a:lvl4pPr marL="1035812" indent="0">
              <a:buNone/>
              <a:defRPr sz="700"/>
            </a:lvl4pPr>
            <a:lvl5pPr marL="1381080" indent="0">
              <a:buNone/>
              <a:defRPr sz="700"/>
            </a:lvl5pPr>
            <a:lvl6pPr marL="1726351" indent="0">
              <a:buNone/>
              <a:defRPr sz="700"/>
            </a:lvl6pPr>
            <a:lvl7pPr marL="2071621" indent="0">
              <a:buNone/>
              <a:defRPr sz="700"/>
            </a:lvl7pPr>
            <a:lvl8pPr marL="2416892" indent="0">
              <a:buNone/>
              <a:defRPr sz="700"/>
            </a:lvl8pPr>
            <a:lvl9pPr marL="2762162" indent="0">
              <a:buNone/>
              <a:defRPr sz="7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67D3A-1B45-42D5-86B8-94A61278053B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A5BF4-8E0C-4355-A3A8-D8BFD38F47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67D3A-1B45-42D5-86B8-94A61278053B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A5BF4-8E0C-4355-A3A8-D8BFD38F47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867"/>
            <a:ext cx="2057400" cy="487627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867"/>
            <a:ext cx="6019800" cy="487627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67D3A-1B45-42D5-86B8-94A61278053B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A5BF4-8E0C-4355-A3A8-D8BFD38F47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4"/>
            <a:ext cx="8229600" cy="952500"/>
          </a:xfrm>
          <a:prstGeom prst="rect">
            <a:avLst/>
          </a:prstGeom>
        </p:spPr>
        <p:txBody>
          <a:bodyPr vert="horz" lIns="69054" tIns="34528" rIns="69054" bIns="34528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2"/>
            <a:ext cx="8229600" cy="3771636"/>
          </a:xfrm>
          <a:prstGeom prst="rect">
            <a:avLst/>
          </a:prstGeom>
        </p:spPr>
        <p:txBody>
          <a:bodyPr vert="horz" lIns="69054" tIns="34528" rIns="69054" bIns="3452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5296962"/>
            <a:ext cx="2133600" cy="304271"/>
          </a:xfrm>
          <a:prstGeom prst="rect">
            <a:avLst/>
          </a:prstGeom>
        </p:spPr>
        <p:txBody>
          <a:bodyPr vert="horz" lIns="69054" tIns="34528" rIns="69054" bIns="34528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67D3A-1B45-42D5-86B8-94A61278053B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5296962"/>
            <a:ext cx="2895600" cy="304271"/>
          </a:xfrm>
          <a:prstGeom prst="rect">
            <a:avLst/>
          </a:prstGeom>
        </p:spPr>
        <p:txBody>
          <a:bodyPr vert="horz" lIns="69054" tIns="34528" rIns="69054" bIns="34528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62"/>
            <a:ext cx="2133600" cy="304271"/>
          </a:xfrm>
          <a:prstGeom prst="rect">
            <a:avLst/>
          </a:prstGeom>
        </p:spPr>
        <p:txBody>
          <a:bodyPr vert="horz" lIns="69054" tIns="34528" rIns="69054" bIns="34528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5A5BF4-8E0C-4355-A3A8-D8BFD38F47A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9054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8952" indent="-258952" algn="l" defTabSz="69054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61065" indent="-215793" algn="l" defTabSz="69054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63176" indent="-172636" algn="l" defTabSz="69054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8445" indent="-172636" algn="l" defTabSz="69054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53716" indent="-172636" algn="l" defTabSz="69054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98986" indent="-172636" algn="l" defTabSz="69054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44257" indent="-172636" algn="l" defTabSz="69054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89527" indent="-172636" algn="l" defTabSz="69054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34797" indent="-172636" algn="l" defTabSz="69054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905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45271" algn="l" defTabSz="6905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90540" algn="l" defTabSz="6905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35812" algn="l" defTabSz="6905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81080" algn="l" defTabSz="6905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26351" algn="l" defTabSz="6905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071621" algn="l" defTabSz="6905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16892" algn="l" defTabSz="6905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62162" algn="l" defTabSz="6905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Tanya\Desktop\готовый урок\07-52-35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"/>
            <a:ext cx="9144000" cy="5710539"/>
          </a:xfrm>
          <a:prstGeom prst="rect">
            <a:avLst/>
          </a:prstGeom>
          <a:noFill/>
        </p:spPr>
      </p:pic>
      <p:sp>
        <p:nvSpPr>
          <p:cNvPr id="6" name="Овал 5"/>
          <p:cNvSpPr/>
          <p:nvPr/>
        </p:nvSpPr>
        <p:spPr>
          <a:xfrm rot="20228216">
            <a:off x="1214414" y="892957"/>
            <a:ext cx="2857520" cy="13096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54" tIns="34528" rIns="69054" bIns="34528"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 rot="1524443">
            <a:off x="5214942" y="238108"/>
            <a:ext cx="2857520" cy="13096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54" tIns="34528" rIns="69054" bIns="34528"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 rot="1659933">
            <a:off x="6084963" y="2740142"/>
            <a:ext cx="2857520" cy="13096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54" tIns="34528" rIns="69054" bIns="34528"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929058" y="4226730"/>
            <a:ext cx="2857520" cy="13096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54" tIns="34528" rIns="69054" bIns="34528"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 rot="20504577">
            <a:off x="174258" y="3257070"/>
            <a:ext cx="2857520" cy="13096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54" tIns="34528" rIns="69054" bIns="34528"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500167" y="1250147"/>
            <a:ext cx="2214578" cy="392896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2100" dirty="0"/>
              <a:t>ПИТАНИЕ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86448" y="714362"/>
            <a:ext cx="2000264" cy="392896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2100" dirty="0"/>
              <a:t>ДЫХАНИЕ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29388" y="3214693"/>
            <a:ext cx="1857388" cy="392896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2100" dirty="0"/>
              <a:t>РОСТ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00035" y="3690946"/>
            <a:ext cx="2214578" cy="392896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2100" dirty="0"/>
              <a:t>РАЗВИТИЕ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86248" y="4405327"/>
            <a:ext cx="2071702" cy="716061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2100" dirty="0"/>
              <a:t>ОБМЕН ВЕЩЕСТВ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Tanya\Desktop\готовый урок\07-52-35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33"/>
            <a:ext cx="9144000" cy="5710539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247" t="6364" r="3779" b="24545"/>
          <a:stretch>
            <a:fillRect/>
          </a:stretch>
        </p:blipFill>
        <p:spPr bwMode="auto">
          <a:xfrm>
            <a:off x="3419872" y="337220"/>
            <a:ext cx="5724128" cy="5017740"/>
          </a:xfrm>
          <a:prstGeom prst="rect">
            <a:avLst/>
          </a:prstGeom>
          <a:noFill/>
        </p:spPr>
      </p:pic>
      <p:pic>
        <p:nvPicPr>
          <p:cNvPr id="6" name="Рисунок 5" descr="1371867837_2347255_44be6bbe.jpg"/>
          <p:cNvPicPr>
            <a:picLocks noChangeAspect="1"/>
          </p:cNvPicPr>
          <p:nvPr/>
        </p:nvPicPr>
        <p:blipFill>
          <a:blip r:embed="rId4" cstate="print"/>
          <a:srcRect t="3505" b="3505"/>
          <a:stretch>
            <a:fillRect/>
          </a:stretch>
        </p:blipFill>
        <p:spPr>
          <a:xfrm>
            <a:off x="2" y="1057301"/>
            <a:ext cx="3347864" cy="32251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Tanya\Desktop\готовый урок\07-52-44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207"/>
            <a:ext cx="9144000" cy="573741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331640" y="2202652"/>
            <a:ext cx="8136904" cy="1577836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4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ВОЗДУШНОЕ ПИТАНИЕ.</a:t>
            </a:r>
          </a:p>
          <a:p>
            <a:pPr algn="ctr"/>
            <a:r>
              <a:rPr lang="ru-RU" sz="4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ФОТОСИНТЕЗ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57488" y="3929070"/>
            <a:ext cx="49183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Учитель химии и биологии</a:t>
            </a:r>
          </a:p>
          <a:p>
            <a:r>
              <a:rPr lang="ru-RU" sz="2400" dirty="0" smtClean="0"/>
              <a:t> МБОУ СОШ №2 п.Николаевка</a:t>
            </a:r>
          </a:p>
          <a:p>
            <a:r>
              <a:rPr lang="ru-RU" sz="2400" dirty="0" err="1" smtClean="0"/>
              <a:t>Сергушева</a:t>
            </a:r>
            <a:r>
              <a:rPr lang="ru-RU" sz="2400" dirty="0" smtClean="0"/>
              <a:t> Галина Николаевна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Tanya\Desktop\готовый урок\07-52-35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"/>
            <a:ext cx="9144000" cy="5710539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1691680" y="397227"/>
            <a:ext cx="6120680" cy="577562"/>
          </a:xfrm>
          <a:prstGeom prst="rect">
            <a:avLst/>
          </a:prstGeom>
        </p:spPr>
        <p:txBody>
          <a:bodyPr wrap="square" lIns="69054" tIns="34528" rIns="69054" bIns="34528">
            <a:spAutoFit/>
          </a:bodyPr>
          <a:lstStyle/>
          <a:p>
            <a:pPr algn="ctr"/>
            <a:r>
              <a:rPr lang="ru-RU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Питание растений</a:t>
            </a:r>
            <a:endParaRPr lang="ru-RU" sz="3300" dirty="0">
              <a:solidFill>
                <a:srgbClr val="002060"/>
              </a:solidFill>
            </a:endParaRPr>
          </a:p>
        </p:txBody>
      </p:sp>
      <p:pic>
        <p:nvPicPr>
          <p:cNvPr id="23" name="Picture 2" descr="Способы питания растени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644010" y="1717376"/>
            <a:ext cx="4249738" cy="3772959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755578" y="1117307"/>
            <a:ext cx="2448272" cy="9001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54" tIns="34528" rIns="69054" bIns="34528"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835698" y="2977513"/>
            <a:ext cx="2448272" cy="9001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54" tIns="34528" rIns="69054" bIns="34528"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1857356" y="4500574"/>
            <a:ext cx="2448272" cy="9001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54" tIns="34528" rIns="69054" bIns="34528" rtlCol="0" anchor="ctr"/>
          <a:lstStyle/>
          <a:p>
            <a:pPr algn="ctr"/>
            <a:endParaRPr lang="ru-RU"/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1259632" y="2077414"/>
            <a:ext cx="0" cy="282031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V="1">
            <a:off x="1259632" y="4857764"/>
            <a:ext cx="597724" cy="996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>
            <a:endCxn id="25" idx="1"/>
          </p:cNvCxnSpPr>
          <p:nvPr/>
        </p:nvCxnSpPr>
        <p:spPr>
          <a:xfrm flipV="1">
            <a:off x="1259632" y="3427563"/>
            <a:ext cx="576066" cy="3000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971600" y="1357337"/>
            <a:ext cx="1944216" cy="392896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r>
              <a:rPr lang="ru-RU" sz="2100" b="1" dirty="0"/>
              <a:t>ПИТАНИЕ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763688" y="3217540"/>
            <a:ext cx="2520280" cy="392896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2100" dirty="0"/>
              <a:t>ВОЗДУШНОЕ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979714" y="4717709"/>
            <a:ext cx="2448272" cy="392896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2100" dirty="0"/>
              <a:t>ПОЧВЕННОЕ</a:t>
            </a:r>
          </a:p>
        </p:txBody>
      </p:sp>
      <p:cxnSp>
        <p:nvCxnSpPr>
          <p:cNvPr id="41" name="Прямая со стрелкой 40"/>
          <p:cNvCxnSpPr/>
          <p:nvPr/>
        </p:nvCxnSpPr>
        <p:spPr>
          <a:xfrm flipV="1">
            <a:off x="4283968" y="2617474"/>
            <a:ext cx="864096" cy="60006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4283968" y="3217541"/>
            <a:ext cx="1152128" cy="12001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211963" y="3577580"/>
            <a:ext cx="1368152" cy="1800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4286248" y="4857764"/>
            <a:ext cx="115212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>
            <a:off x="4286248" y="5000640"/>
            <a:ext cx="1296144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4286248" y="5143516"/>
            <a:ext cx="1296144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Tanya\Desktop\готовый урок\07-52-35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"/>
            <a:ext cx="9144000" cy="5710539"/>
          </a:xfrm>
          <a:prstGeom prst="rect">
            <a:avLst/>
          </a:prstGeom>
          <a:noFill/>
        </p:spPr>
      </p:pic>
      <p:grpSp>
        <p:nvGrpSpPr>
          <p:cNvPr id="5" name="Group 24"/>
          <p:cNvGrpSpPr>
            <a:grpSpLocks/>
          </p:cNvGrpSpPr>
          <p:nvPr/>
        </p:nvGrpSpPr>
        <p:grpSpPr bwMode="auto">
          <a:xfrm>
            <a:off x="0" y="2137421"/>
            <a:ext cx="3886200" cy="2078303"/>
            <a:chOff x="480" y="2208"/>
            <a:chExt cx="2448" cy="1571"/>
          </a:xfrm>
        </p:grpSpPr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480" y="2208"/>
              <a:ext cx="1752" cy="1571"/>
              <a:chOff x="1488" y="2208"/>
              <a:chExt cx="1752" cy="1571"/>
            </a:xfrm>
          </p:grpSpPr>
          <p:pic>
            <p:nvPicPr>
              <p:cNvPr id="11" name="Picture 12" descr="MCj01925010000[1]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t="69260"/>
              <a:stretch>
                <a:fillRect/>
              </a:stretch>
            </p:blipFill>
            <p:spPr bwMode="auto">
              <a:xfrm>
                <a:off x="1680" y="2765"/>
                <a:ext cx="1560" cy="10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2" name="Picture 13" descr="MCj01925010000[1]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b="76550"/>
              <a:stretch>
                <a:fillRect/>
              </a:stretch>
            </p:blipFill>
            <p:spPr bwMode="auto">
              <a:xfrm rot="-1649409">
                <a:off x="1488" y="2208"/>
                <a:ext cx="1560" cy="77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" name="Text Box 15"/>
            <p:cNvSpPr txBox="1">
              <a:spLocks noChangeArrowheads="1"/>
            </p:cNvSpPr>
            <p:nvPr/>
          </p:nvSpPr>
          <p:spPr bwMode="auto">
            <a:xfrm>
              <a:off x="2304" y="3216"/>
              <a:ext cx="624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80 </a:t>
              </a:r>
              <a:r>
                <a:rPr lang="ru-RU"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кг</a:t>
              </a:r>
            </a:p>
          </p:txBody>
        </p:sp>
        <p:sp>
          <p:nvSpPr>
            <p:cNvPr id="8" name="Line 16"/>
            <p:cNvSpPr>
              <a:spLocks noChangeShapeType="1"/>
            </p:cNvSpPr>
            <p:nvPr/>
          </p:nvSpPr>
          <p:spPr bwMode="auto">
            <a:xfrm flipH="1">
              <a:off x="2016" y="3360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Text Box 17"/>
            <p:cNvSpPr txBox="1">
              <a:spLocks noChangeArrowheads="1"/>
            </p:cNvSpPr>
            <p:nvPr/>
          </p:nvSpPr>
          <p:spPr bwMode="auto">
            <a:xfrm>
              <a:off x="2256" y="2448"/>
              <a:ext cx="528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ru-RU" dirty="0"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 кг</a:t>
              </a:r>
            </a:p>
          </p:txBody>
        </p:sp>
        <p:sp>
          <p:nvSpPr>
            <p:cNvPr id="10" name="Line 18"/>
            <p:cNvSpPr>
              <a:spLocks noChangeShapeType="1"/>
            </p:cNvSpPr>
            <p:nvPr/>
          </p:nvSpPr>
          <p:spPr bwMode="auto">
            <a:xfrm flipH="1">
              <a:off x="1824" y="2592"/>
              <a:ext cx="48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3" name="Group 25"/>
          <p:cNvGrpSpPr>
            <a:grpSpLocks/>
          </p:cNvGrpSpPr>
          <p:nvPr/>
        </p:nvGrpSpPr>
        <p:grpSpPr bwMode="auto">
          <a:xfrm>
            <a:off x="4499992" y="-142831"/>
            <a:ext cx="4343400" cy="4364303"/>
            <a:chOff x="2880" y="624"/>
            <a:chExt cx="2736" cy="3299"/>
          </a:xfrm>
        </p:grpSpPr>
        <p:pic>
          <p:nvPicPr>
            <p:cNvPr id="14" name="Picture 10" descr="MCj01925010000[1]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80" y="624"/>
              <a:ext cx="1560" cy="3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Text Box 20"/>
            <p:cNvSpPr txBox="1">
              <a:spLocks noChangeArrowheads="1"/>
            </p:cNvSpPr>
            <p:nvPr/>
          </p:nvSpPr>
          <p:spPr bwMode="auto">
            <a:xfrm>
              <a:off x="4704" y="3264"/>
              <a:ext cx="864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ru-RU"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79 кг 943 г</a:t>
              </a:r>
            </a:p>
          </p:txBody>
        </p:sp>
        <p:sp>
          <p:nvSpPr>
            <p:cNvPr id="16" name="Line 21"/>
            <p:cNvSpPr>
              <a:spLocks noChangeShapeType="1"/>
            </p:cNvSpPr>
            <p:nvPr/>
          </p:nvSpPr>
          <p:spPr bwMode="auto">
            <a:xfrm flipH="1">
              <a:off x="4272" y="3408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" name="Text Box 22"/>
            <p:cNvSpPr txBox="1">
              <a:spLocks noChangeArrowheads="1"/>
            </p:cNvSpPr>
            <p:nvPr/>
          </p:nvSpPr>
          <p:spPr bwMode="auto">
            <a:xfrm>
              <a:off x="4800" y="2208"/>
              <a:ext cx="816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ru-RU"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60 кг</a:t>
              </a:r>
            </a:p>
          </p:txBody>
        </p:sp>
        <p:sp>
          <p:nvSpPr>
            <p:cNvPr id="18" name="Line 23"/>
            <p:cNvSpPr>
              <a:spLocks noChangeShapeType="1"/>
            </p:cNvSpPr>
            <p:nvPr/>
          </p:nvSpPr>
          <p:spPr bwMode="auto">
            <a:xfrm flipH="1">
              <a:off x="3744" y="2352"/>
              <a:ext cx="1056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51522" y="277217"/>
            <a:ext cx="4248470" cy="1054615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Опыт</a:t>
            </a:r>
          </a:p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Яна </a:t>
            </a:r>
            <a:r>
              <a:rPr lang="ru-RU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ван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Гельмонта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17606" y="4657702"/>
            <a:ext cx="8440674" cy="900727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2700" b="1" i="1" dirty="0"/>
              <a:t>Объясните, за счет чего растение увеличилось в размерах и массе.</a:t>
            </a:r>
            <a:endParaRPr lang="ru-RU" sz="27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Tanya\Desktop\готовый урок\07-52-35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33"/>
            <a:ext cx="9144000" cy="5710539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80" y="217208"/>
            <a:ext cx="4041899" cy="5116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683568" y="517243"/>
            <a:ext cx="2952328" cy="1054615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Опыт Д.Пристли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5536" y="1837387"/>
            <a:ext cx="3960440" cy="2147222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endParaRPr lang="ru-RU" sz="2700" b="1" i="1" dirty="0" smtClean="0"/>
          </a:p>
          <a:p>
            <a:endParaRPr lang="ru-RU" sz="2700" b="1" i="1" dirty="0"/>
          </a:p>
          <a:p>
            <a:r>
              <a:rPr lang="ru-RU" sz="2700" b="1" i="1" dirty="0" smtClean="0"/>
              <a:t>Какой </a:t>
            </a:r>
            <a:r>
              <a:rPr lang="ru-RU" sz="2700" b="1" i="1" dirty="0"/>
              <a:t>газ выделяло растение в опытах Пристли?</a:t>
            </a:r>
            <a:endParaRPr lang="ru-RU" sz="27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Tanya\Desktop\готовый урок\07-52-35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33"/>
            <a:ext cx="9144000" cy="571053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5" y="337223"/>
            <a:ext cx="3774742" cy="1054615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Опыт </a:t>
            </a:r>
          </a:p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Яна  </a:t>
            </a:r>
            <a:r>
              <a:rPr lang="ru-RU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Ингенхауза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  <p:pic>
        <p:nvPicPr>
          <p:cNvPr id="6146" name="Picture 2" descr="C:\Users\Tanya\Desktop\готовый урок\07-53-33-i.jpg"/>
          <p:cNvPicPr>
            <a:picLocks noChangeAspect="1" noChangeArrowheads="1"/>
          </p:cNvPicPr>
          <p:nvPr/>
        </p:nvPicPr>
        <p:blipFill>
          <a:blip r:embed="rId3" cstate="print"/>
          <a:srcRect l="9279" t="21650" r="48230" b="2751"/>
          <a:stretch>
            <a:fillRect/>
          </a:stretch>
        </p:blipFill>
        <p:spPr bwMode="auto">
          <a:xfrm>
            <a:off x="4716016" y="457234"/>
            <a:ext cx="4338482" cy="474052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51664" y="1957403"/>
            <a:ext cx="3716281" cy="2470388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endParaRPr lang="ru-RU" sz="2700" b="1" i="1" dirty="0" smtClean="0"/>
          </a:p>
          <a:p>
            <a:pPr algn="ctr"/>
            <a:r>
              <a:rPr lang="ru-RU" sz="2700" b="1" i="1" dirty="0" smtClean="0"/>
              <a:t>Какое </a:t>
            </a:r>
            <a:r>
              <a:rPr lang="ru-RU" sz="2700" b="1" i="1" dirty="0"/>
              <a:t>условие является необходимым для выделения газа?</a:t>
            </a:r>
            <a:endParaRPr lang="ru-RU" sz="2700" b="1" dirty="0"/>
          </a:p>
          <a:p>
            <a:endParaRPr lang="ru-RU" sz="2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Tanya\Desktop\готовый урок\07-52-35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63"/>
            <a:ext cx="9144000" cy="571053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47321" y="178575"/>
            <a:ext cx="6745382" cy="562173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Опыт Жана </a:t>
            </a:r>
            <a:r>
              <a:rPr lang="ru-RU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Сенебье</a:t>
            </a:r>
            <a:r>
              <a:rPr lang="ru-RU" sz="2100" dirty="0"/>
              <a:t>.</a:t>
            </a:r>
          </a:p>
        </p:txBody>
      </p:sp>
      <p:pic>
        <p:nvPicPr>
          <p:cNvPr id="3073" name="Picture 1" descr="F:\готовый урок\07-54-52-i.jpg"/>
          <p:cNvPicPr>
            <a:picLocks noChangeAspect="1" noChangeArrowheads="1"/>
          </p:cNvPicPr>
          <p:nvPr/>
        </p:nvPicPr>
        <p:blipFill>
          <a:blip r:embed="rId3" cstate="print"/>
          <a:srcRect l="2576" b="17187"/>
          <a:stretch>
            <a:fillRect/>
          </a:stretch>
        </p:blipFill>
        <p:spPr bwMode="auto">
          <a:xfrm>
            <a:off x="285723" y="654830"/>
            <a:ext cx="8374731" cy="392193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19777" y="4643450"/>
            <a:ext cx="8715436" cy="808394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2400" b="1" dirty="0"/>
              <a:t>Присутствие, какого вещества   необходимо для выделения кислорода растением?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Tanya\Desktop\готовый урок\07-52-35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33"/>
            <a:ext cx="9144000" cy="571053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352455" y="595299"/>
            <a:ext cx="3286148" cy="1254670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Опыт </a:t>
            </a:r>
          </a:p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Сакса</a:t>
            </a:r>
          </a:p>
          <a:p>
            <a:endParaRPr lang="ru-RU" dirty="0"/>
          </a:p>
        </p:txBody>
      </p:sp>
      <p:pic>
        <p:nvPicPr>
          <p:cNvPr id="2049" name="Picture 1" descr="F:\готовый урок\07-55-40-i.jpg"/>
          <p:cNvPicPr>
            <a:picLocks noChangeAspect="1" noChangeArrowheads="1"/>
          </p:cNvPicPr>
          <p:nvPr/>
        </p:nvPicPr>
        <p:blipFill>
          <a:blip r:embed="rId3" cstate="print"/>
          <a:srcRect r="704" b="12500"/>
          <a:stretch>
            <a:fillRect/>
          </a:stretch>
        </p:blipFill>
        <p:spPr bwMode="auto">
          <a:xfrm>
            <a:off x="3714748" y="2678907"/>
            <a:ext cx="5429255" cy="3053417"/>
          </a:xfrm>
          <a:prstGeom prst="rect">
            <a:avLst/>
          </a:prstGeom>
          <a:noFill/>
        </p:spPr>
      </p:pic>
      <p:pic>
        <p:nvPicPr>
          <p:cNvPr id="2050" name="Picture 2" descr="F:\готовый урок\07-56-08-i.jpg"/>
          <p:cNvPicPr>
            <a:picLocks noChangeAspect="1" noChangeArrowheads="1"/>
          </p:cNvPicPr>
          <p:nvPr/>
        </p:nvPicPr>
        <p:blipFill>
          <a:blip r:embed="rId4" cstate="print"/>
          <a:srcRect l="704" b="12500"/>
          <a:stretch>
            <a:fillRect/>
          </a:stretch>
        </p:blipFill>
        <p:spPr bwMode="auto">
          <a:xfrm>
            <a:off x="1" y="1"/>
            <a:ext cx="6616227" cy="2976563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53835" y="2857500"/>
            <a:ext cx="4778205" cy="2855108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endParaRPr lang="ru-RU" sz="2400" i="1" dirty="0" smtClean="0"/>
          </a:p>
          <a:p>
            <a:r>
              <a:rPr lang="ru-RU" sz="2400" i="1" dirty="0" smtClean="0"/>
              <a:t>Присутствие какого</a:t>
            </a:r>
          </a:p>
          <a:p>
            <a:r>
              <a:rPr lang="ru-RU" sz="2400" i="1" dirty="0" smtClean="0"/>
              <a:t>пигмента  необходимо</a:t>
            </a:r>
          </a:p>
          <a:p>
            <a:r>
              <a:rPr lang="ru-RU" sz="2400" i="1" dirty="0" smtClean="0"/>
              <a:t>для </a:t>
            </a:r>
            <a:r>
              <a:rPr lang="ru-RU" sz="2400" i="1" dirty="0"/>
              <a:t>образования </a:t>
            </a:r>
            <a:r>
              <a:rPr lang="ru-RU" sz="2400" i="1" dirty="0" smtClean="0"/>
              <a:t>органического</a:t>
            </a:r>
          </a:p>
          <a:p>
            <a:r>
              <a:rPr lang="ru-RU" sz="2400" i="1" dirty="0" smtClean="0"/>
              <a:t>соединения </a:t>
            </a:r>
          </a:p>
          <a:p>
            <a:r>
              <a:rPr lang="ru-RU" sz="2400" i="1" dirty="0" smtClean="0"/>
              <a:t>(</a:t>
            </a:r>
            <a:r>
              <a:rPr lang="ru-RU" sz="2400" i="1" dirty="0"/>
              <a:t>крахмала) в листе?</a:t>
            </a:r>
            <a:endParaRPr lang="ru-RU" sz="2400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Tanya\Desktop\готовый урок\07-52-35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33"/>
            <a:ext cx="9144000" cy="571053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75656" y="265212"/>
            <a:ext cx="6696744" cy="762228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Практическая работа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23528" y="1417340"/>
            <a:ext cx="4778205" cy="2531943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3200" dirty="0" smtClean="0"/>
              <a:t>ОПЫТ №1</a:t>
            </a:r>
          </a:p>
          <a:p>
            <a:pPr algn="ctr"/>
            <a:endParaRPr lang="ru-RU" sz="3200" dirty="0" smtClean="0"/>
          </a:p>
          <a:p>
            <a:pPr algn="ctr"/>
            <a:r>
              <a:rPr lang="ru-RU" sz="3200" dirty="0" smtClean="0"/>
              <a:t>ОПЫТ №2</a:t>
            </a:r>
          </a:p>
          <a:p>
            <a:pPr algn="ctr"/>
            <a:endParaRPr lang="ru-RU" sz="3200" dirty="0" smtClean="0"/>
          </a:p>
          <a:p>
            <a:pPr algn="ctr"/>
            <a:r>
              <a:rPr lang="ru-RU" sz="3200" dirty="0" smtClean="0"/>
              <a:t>ОПЫТ №3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416534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Tanya\Desktop\готовый урок\07-52-35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33"/>
            <a:ext cx="9144000" cy="5710539"/>
          </a:xfrm>
          <a:prstGeom prst="rect">
            <a:avLst/>
          </a:prstGeom>
          <a:noFill/>
        </p:spPr>
      </p:pic>
      <p:pic>
        <p:nvPicPr>
          <p:cNvPr id="5" name="Рисунок 4" descr="184795_html_m12d6909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Tanya\Desktop\готовый урок\07-52-35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33"/>
            <a:ext cx="9144000" cy="571053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53834" y="476236"/>
            <a:ext cx="8990166" cy="4178547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Определение </a:t>
            </a:r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фотосинтеза </a:t>
            </a:r>
            <a:r>
              <a:rPr lang="ru-RU" sz="3300" b="1" i="1" dirty="0" smtClean="0">
                <a:solidFill>
                  <a:srgbClr val="002060"/>
                </a:solidFill>
              </a:rPr>
              <a:t>–</a:t>
            </a:r>
          </a:p>
          <a:p>
            <a:pPr algn="ctr"/>
            <a:endParaRPr lang="ru-RU" sz="3300" b="1" i="1" dirty="0">
              <a:solidFill>
                <a:srgbClr val="002060"/>
              </a:solidFill>
            </a:endParaRPr>
          </a:p>
          <a:p>
            <a:pPr algn="ctr"/>
            <a:r>
              <a:rPr lang="ru-RU" sz="3300" b="1" i="1" dirty="0">
                <a:solidFill>
                  <a:srgbClr val="002060"/>
                </a:solidFill>
              </a:rPr>
              <a:t> это процесс образования органических веществ (крахмала) из неорганических</a:t>
            </a:r>
          </a:p>
          <a:p>
            <a:pPr algn="ctr"/>
            <a:r>
              <a:rPr lang="ru-RU" sz="3300" b="1" i="1" dirty="0">
                <a:solidFill>
                  <a:srgbClr val="002060"/>
                </a:solidFill>
              </a:rPr>
              <a:t> (углекислого газа и воды)  </a:t>
            </a:r>
          </a:p>
          <a:p>
            <a:pPr algn="ctr"/>
            <a:r>
              <a:rPr lang="ru-RU" sz="3300" b="1" i="1" dirty="0">
                <a:solidFill>
                  <a:srgbClr val="002060"/>
                </a:solidFill>
              </a:rPr>
              <a:t>в зелёных листьях </a:t>
            </a:r>
          </a:p>
          <a:p>
            <a:pPr algn="ctr"/>
            <a:r>
              <a:rPr lang="ru-RU" sz="3300" b="1" i="1" dirty="0">
                <a:solidFill>
                  <a:srgbClr val="002060"/>
                </a:solidFill>
              </a:rPr>
              <a:t>с использованием </a:t>
            </a:r>
          </a:p>
          <a:p>
            <a:pPr algn="ctr"/>
            <a:r>
              <a:rPr lang="ru-RU" sz="3300" b="1" i="1" dirty="0">
                <a:solidFill>
                  <a:srgbClr val="002060"/>
                </a:solidFill>
              </a:rPr>
              <a:t>солнечного света.</a:t>
            </a:r>
            <a:endParaRPr lang="ru-RU" sz="33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Tanya\Desktop\готовый урок\07-52-35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33"/>
            <a:ext cx="9144000" cy="571053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47319" y="238110"/>
            <a:ext cx="8066967" cy="4347825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КЛЮЧЕВЫЕ СЛОВА ФОТОСИНТЕЗА</a:t>
            </a:r>
            <a:r>
              <a:rPr lang="ru-RU" sz="27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algn="ctr"/>
            <a:endParaRPr lang="ru-RU" sz="2700" dirty="0">
              <a:solidFill>
                <a:srgbClr val="002060"/>
              </a:solidFill>
            </a:endParaRPr>
          </a:p>
          <a:p>
            <a:pPr marL="258952" indent="-258952" algn="ctr">
              <a:buAutoNum type="arabicPeriod"/>
            </a:pPr>
            <a:r>
              <a:rPr lang="ru-RU" sz="2700" dirty="0">
                <a:solidFill>
                  <a:srgbClr val="002060"/>
                </a:solidFill>
              </a:rPr>
              <a:t>СВЕТ</a:t>
            </a:r>
          </a:p>
          <a:p>
            <a:pPr marL="258952" indent="-258952" algn="ctr">
              <a:buAutoNum type="arabicPeriod"/>
            </a:pPr>
            <a:endParaRPr lang="ru-RU" sz="2700" dirty="0">
              <a:solidFill>
                <a:srgbClr val="002060"/>
              </a:solidFill>
            </a:endParaRPr>
          </a:p>
          <a:p>
            <a:pPr marL="258952" indent="-258952" algn="ctr">
              <a:buAutoNum type="arabicPeriod"/>
            </a:pPr>
            <a:r>
              <a:rPr lang="ru-RU" sz="2700" dirty="0">
                <a:solidFill>
                  <a:srgbClr val="002060"/>
                </a:solidFill>
              </a:rPr>
              <a:t>ЗЕЛЕНЫЙ ЛИСТ (ХЛОРОФИЛЛ)</a:t>
            </a:r>
          </a:p>
          <a:p>
            <a:pPr marL="258952" indent="-258952" algn="ctr">
              <a:buAutoNum type="arabicPeriod"/>
            </a:pPr>
            <a:endParaRPr lang="ru-RU" sz="2700" dirty="0">
              <a:solidFill>
                <a:srgbClr val="002060"/>
              </a:solidFill>
            </a:endParaRPr>
          </a:p>
          <a:p>
            <a:pPr marL="258952" indent="-258952" algn="ctr">
              <a:buAutoNum type="arabicPeriod"/>
            </a:pPr>
            <a:r>
              <a:rPr lang="ru-RU" sz="2700" dirty="0">
                <a:solidFill>
                  <a:srgbClr val="002060"/>
                </a:solidFill>
              </a:rPr>
              <a:t>УГЛЕКИСЛЫЙ ГАЗ И ВОДА</a:t>
            </a:r>
          </a:p>
          <a:p>
            <a:pPr marL="258952" indent="-258952" algn="ctr">
              <a:buAutoNum type="arabicPeriod"/>
            </a:pPr>
            <a:endParaRPr lang="ru-RU" sz="2700" dirty="0">
              <a:solidFill>
                <a:srgbClr val="002060"/>
              </a:solidFill>
            </a:endParaRPr>
          </a:p>
          <a:p>
            <a:pPr marL="258952" indent="-258952" algn="ctr">
              <a:buAutoNum type="arabicPeriod"/>
            </a:pPr>
            <a:r>
              <a:rPr lang="ru-RU" sz="2700" dirty="0">
                <a:solidFill>
                  <a:srgbClr val="002060"/>
                </a:solidFill>
              </a:rPr>
              <a:t>ОРГАНИЧЕСКИЕ ВЕЩЕСТВА (КРАХМАЛ)</a:t>
            </a:r>
          </a:p>
          <a:p>
            <a:pPr marL="258952" indent="-258952">
              <a:buAutoNum type="arabicPeriod"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Tanya\Desktop\готовый урок\07-52-35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63"/>
            <a:ext cx="9144000" cy="5710539"/>
          </a:xfrm>
          <a:prstGeom prst="rect">
            <a:avLst/>
          </a:prstGeom>
          <a:noFill/>
        </p:spPr>
      </p:pic>
      <p:sp>
        <p:nvSpPr>
          <p:cNvPr id="24578" name="AutoShape 2"/>
          <p:cNvSpPr>
            <a:spLocks noChangeArrowheads="1"/>
          </p:cNvSpPr>
          <p:nvPr/>
        </p:nvSpPr>
        <p:spPr bwMode="auto">
          <a:xfrm>
            <a:off x="2395888" y="2"/>
            <a:ext cx="4088452" cy="1726399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vert="horz" wrap="square" lIns="69054" tIns="34528" rIns="69054" bIns="3452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755"/>
              </a:spcAft>
            </a:pPr>
            <a:r>
              <a:rPr lang="ru-RU" sz="1800" b="1" noProof="1" smtClean="0">
                <a:latin typeface="Times New Roman" pitchFamily="18" charset="0"/>
                <a:cs typeface="Arial" pitchFamily="34" charset="0"/>
              </a:rPr>
              <a:t>Что </a:t>
            </a:r>
            <a:r>
              <a:rPr lang="ru-RU" sz="1800" b="1" noProof="1">
                <a:latin typeface="Times New Roman" pitchFamily="18" charset="0"/>
                <a:cs typeface="Arial" pitchFamily="34" charset="0"/>
              </a:rPr>
              <a:t>дает  фотосинтез растениям?</a:t>
            </a:r>
          </a:p>
        </p:txBody>
      </p:sp>
      <p:sp>
        <p:nvSpPr>
          <p:cNvPr id="24579" name="AutoShape 3"/>
          <p:cNvSpPr>
            <a:spLocks noChangeArrowheads="1"/>
          </p:cNvSpPr>
          <p:nvPr/>
        </p:nvSpPr>
        <p:spPr bwMode="auto">
          <a:xfrm>
            <a:off x="3121260" y="4568033"/>
            <a:ext cx="2552700" cy="1146969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vert="horz" wrap="square" lIns="69054" tIns="34528" rIns="69054" bIns="34528" numCol="1" anchor="ctr" anchorCtr="0" compatLnSpc="1">
            <a:prstTxWarp prst="textNoShape">
              <a:avLst/>
            </a:prstTxWarp>
          </a:bodyPr>
          <a:lstStyle/>
          <a:p>
            <a:r>
              <a:rPr lang="ru-RU" sz="1800" b="1" dirty="0" smtClean="0"/>
              <a:t>Питание</a:t>
            </a:r>
            <a:r>
              <a:rPr lang="ru-RU" dirty="0" smtClean="0"/>
              <a:t> </a:t>
            </a:r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rot="16200000" flipH="1">
            <a:off x="2885425" y="3089675"/>
            <a:ext cx="2917053" cy="7143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4374172" y="2143122"/>
            <a:ext cx="1143008" cy="53578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374172" y="3333755"/>
            <a:ext cx="1071570" cy="47625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V="1">
            <a:off x="3319090" y="3036095"/>
            <a:ext cx="985838" cy="41672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V="1">
            <a:off x="3253144" y="2440780"/>
            <a:ext cx="1057276" cy="41672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3253144" y="1904995"/>
            <a:ext cx="1057276" cy="41672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V="1">
            <a:off x="3385032" y="3690945"/>
            <a:ext cx="985838" cy="41672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51520" y="714363"/>
            <a:ext cx="2320218" cy="562173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УСЛОВИЯ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29388" y="714363"/>
            <a:ext cx="2428892" cy="562173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4348" y="2143122"/>
            <a:ext cx="2703654" cy="562173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r>
              <a:rPr lang="ru-RU" sz="3200" b="1" dirty="0"/>
              <a:t>Хлорофилл </a:t>
            </a:r>
            <a:endParaRPr lang="ru-RU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2000232" y="2738440"/>
            <a:ext cx="1571636" cy="562173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r>
              <a:rPr lang="ru-RU" sz="3200" b="1" dirty="0"/>
              <a:t>Свет </a:t>
            </a:r>
            <a:endParaRPr lang="ru-RU" sz="3200" dirty="0"/>
          </a:p>
        </p:txBody>
      </p:sp>
      <p:sp>
        <p:nvSpPr>
          <p:cNvPr id="21" name="TextBox 20"/>
          <p:cNvSpPr txBox="1"/>
          <p:nvPr/>
        </p:nvSpPr>
        <p:spPr>
          <a:xfrm>
            <a:off x="2066175" y="3274221"/>
            <a:ext cx="1500198" cy="1054615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r>
              <a:rPr lang="ru-RU" sz="3200" b="1" dirty="0"/>
              <a:t>Вода</a:t>
            </a:r>
            <a:endParaRPr lang="ru-RU" sz="3200" dirty="0"/>
          </a:p>
          <a:p>
            <a:endParaRPr lang="ru-RU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251520" y="3929070"/>
            <a:ext cx="3408273" cy="1054615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3200" b="1" dirty="0"/>
              <a:t>Углекислый         </a:t>
            </a:r>
            <a:endParaRPr lang="ru-RU" sz="3200" dirty="0"/>
          </a:p>
          <a:p>
            <a:pPr algn="ctr"/>
            <a:r>
              <a:rPr lang="ru-RU" sz="3200" b="1" dirty="0"/>
              <a:t>газ</a:t>
            </a:r>
            <a:endParaRPr lang="ru-RU" sz="3200" dirty="0"/>
          </a:p>
        </p:txBody>
      </p:sp>
      <p:sp>
        <p:nvSpPr>
          <p:cNvPr id="23" name="TextBox 22"/>
          <p:cNvSpPr txBox="1"/>
          <p:nvPr/>
        </p:nvSpPr>
        <p:spPr>
          <a:xfrm>
            <a:off x="5099542" y="2381247"/>
            <a:ext cx="4044458" cy="1547058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3200" b="1" dirty="0"/>
              <a:t>Органические вещества (крахмал)</a:t>
            </a:r>
            <a:endParaRPr lang="ru-RU" sz="3200" dirty="0"/>
          </a:p>
        </p:txBody>
      </p:sp>
      <p:sp>
        <p:nvSpPr>
          <p:cNvPr id="24" name="TextBox 23"/>
          <p:cNvSpPr txBox="1"/>
          <p:nvPr/>
        </p:nvSpPr>
        <p:spPr>
          <a:xfrm>
            <a:off x="5561142" y="3826581"/>
            <a:ext cx="2323225" cy="562173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r>
              <a:rPr lang="ru-RU" sz="3200" b="1" dirty="0"/>
              <a:t>Кислород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Tanya\Desktop\готовый урок\07-52-35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"/>
            <a:ext cx="9144000" cy="5710539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14285" y="0"/>
            <a:ext cx="9369368" cy="5440431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marL="388429" indent="-388429"/>
            <a:r>
              <a:rPr lang="ru-RU" sz="2400" dirty="0"/>
              <a:t>1. </a:t>
            </a:r>
            <a:r>
              <a:rPr lang="ru-RU" sz="2400" dirty="0" smtClean="0"/>
              <a:t>Свет-необходимое </a:t>
            </a:r>
            <a:r>
              <a:rPr lang="ru-RU" sz="2400" dirty="0"/>
              <a:t>условие для осуществления фотосинтеза.</a:t>
            </a:r>
          </a:p>
          <a:p>
            <a:pPr marL="388429" indent="-388429">
              <a:buAutoNum type="arabicPeriod"/>
            </a:pPr>
            <a:endParaRPr lang="ru-RU" sz="2400" dirty="0"/>
          </a:p>
          <a:p>
            <a:pPr lvl="0"/>
            <a:r>
              <a:rPr lang="ru-RU" sz="2400" dirty="0"/>
              <a:t>2. В процессе фотосинтеза </a:t>
            </a:r>
            <a:r>
              <a:rPr lang="ru-RU" sz="2400" dirty="0" smtClean="0"/>
              <a:t>выделяется</a:t>
            </a:r>
          </a:p>
          <a:p>
            <a:pPr lvl="0"/>
            <a:r>
              <a:rPr lang="ru-RU" sz="2400" dirty="0" smtClean="0"/>
              <a:t> </a:t>
            </a:r>
            <a:r>
              <a:rPr lang="ru-RU" sz="2400" dirty="0"/>
              <a:t>углекислый газ. </a:t>
            </a:r>
          </a:p>
          <a:p>
            <a:pPr lvl="0"/>
            <a:endParaRPr lang="ru-RU" sz="2400" dirty="0" smtClean="0"/>
          </a:p>
          <a:p>
            <a:pPr lvl="0"/>
            <a:r>
              <a:rPr lang="ru-RU" sz="2400" dirty="0" smtClean="0"/>
              <a:t>3</a:t>
            </a:r>
            <a:r>
              <a:rPr lang="ru-RU" sz="2400" dirty="0"/>
              <a:t>. В процессе фотосинтеза образуются питательные вещества </a:t>
            </a:r>
            <a:r>
              <a:rPr lang="ru-RU" sz="2400" dirty="0" smtClean="0"/>
              <a:t>– жиры   </a:t>
            </a:r>
            <a:endParaRPr lang="ru-RU" sz="2400" dirty="0">
              <a:solidFill>
                <a:srgbClr val="FF0000"/>
              </a:solidFill>
            </a:endParaRPr>
          </a:p>
          <a:p>
            <a:pPr lvl="0"/>
            <a:endParaRPr lang="ru-RU" sz="2400" dirty="0"/>
          </a:p>
          <a:p>
            <a:pPr lvl="0"/>
            <a:r>
              <a:rPr lang="ru-RU" sz="2400" dirty="0"/>
              <a:t>4. Фотосинтез - это способ воздушного </a:t>
            </a:r>
          </a:p>
          <a:p>
            <a:pPr lvl="0"/>
            <a:r>
              <a:rPr lang="ru-RU" sz="2400" dirty="0"/>
              <a:t>питания растений.</a:t>
            </a:r>
          </a:p>
          <a:p>
            <a:pPr lvl="0"/>
            <a:endParaRPr lang="ru-RU" sz="2400" dirty="0"/>
          </a:p>
          <a:p>
            <a:pPr marL="457200" lvl="0" indent="-457200">
              <a:buAutoNum type="arabicPeriod" startAt="5"/>
            </a:pPr>
            <a:r>
              <a:rPr lang="ru-RU" sz="2400" dirty="0" smtClean="0"/>
              <a:t>В </a:t>
            </a:r>
            <a:r>
              <a:rPr lang="ru-RU" sz="2400" dirty="0"/>
              <a:t>процессе фотосинтеза поглощается углекислый газ</a:t>
            </a:r>
            <a:r>
              <a:rPr lang="ru-RU" sz="2400" dirty="0" smtClean="0"/>
              <a:t>,</a:t>
            </a:r>
          </a:p>
          <a:p>
            <a:pPr marL="457200" lvl="0" indent="-457200"/>
            <a:r>
              <a:rPr lang="ru-RU" sz="2400" dirty="0" smtClean="0"/>
              <a:t> </a:t>
            </a:r>
            <a:r>
              <a:rPr lang="ru-RU" sz="2400" dirty="0"/>
              <a:t>а выделяется кислород.</a:t>
            </a:r>
          </a:p>
          <a:p>
            <a:r>
              <a:rPr lang="ru-RU" dirty="0" smtClean="0"/>
              <a:t> </a:t>
            </a:r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219778" y="1653401"/>
            <a:ext cx="2643206" cy="132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1967765" y="2745863"/>
            <a:ext cx="928694" cy="132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107165" y="1479680"/>
            <a:ext cx="2703654" cy="439062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кислород</a:t>
            </a:r>
            <a:r>
              <a:rPr lang="ru-RU" sz="2400" b="1" dirty="0"/>
              <a:t> </a:t>
            </a:r>
            <a:endParaRPr lang="ru-RU" sz="2400" dirty="0"/>
          </a:p>
        </p:txBody>
      </p:sp>
      <p:sp>
        <p:nvSpPr>
          <p:cNvPr id="10" name="Овал 9"/>
          <p:cNvSpPr/>
          <p:nvPr/>
        </p:nvSpPr>
        <p:spPr>
          <a:xfrm>
            <a:off x="219778" y="1"/>
            <a:ext cx="527542" cy="47623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54" tIns="34528" rIns="69054" bIns="34528"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220173" y="2635741"/>
            <a:ext cx="2703654" cy="439062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крахмал</a:t>
            </a:r>
            <a:r>
              <a:rPr lang="ru-RU" sz="2400" b="1" dirty="0"/>
              <a:t> </a:t>
            </a:r>
            <a:endParaRPr lang="ru-RU" sz="2400" dirty="0"/>
          </a:p>
        </p:txBody>
      </p:sp>
      <p:sp>
        <p:nvSpPr>
          <p:cNvPr id="13" name="Овал 12"/>
          <p:cNvSpPr/>
          <p:nvPr/>
        </p:nvSpPr>
        <p:spPr>
          <a:xfrm>
            <a:off x="142844" y="3143252"/>
            <a:ext cx="527542" cy="47623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54" tIns="34528" rIns="69054" bIns="34528"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14" name="Овал 13"/>
          <p:cNvSpPr/>
          <p:nvPr/>
        </p:nvSpPr>
        <p:spPr>
          <a:xfrm>
            <a:off x="142844" y="4357698"/>
            <a:ext cx="527542" cy="47623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54" tIns="34528" rIns="69054" bIns="34528" rtlCol="0" anchor="ctr"/>
          <a:lstStyle/>
          <a:p>
            <a:pPr algn="ctr"/>
            <a:r>
              <a:rPr lang="ru-RU" dirty="0" smtClean="0"/>
              <a:t>5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2" grpId="0"/>
      <p:bldP spid="13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Tanya\Desktop\готовый урок\07-52-35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"/>
            <a:ext cx="9144000" cy="571053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20871" y="1345332"/>
            <a:ext cx="7632848" cy="3501439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r>
              <a:rPr lang="ru-RU" dirty="0" smtClean="0"/>
              <a:t> </a:t>
            </a:r>
          </a:p>
          <a:p>
            <a:pPr algn="ctr"/>
            <a:r>
              <a:rPr lang="ru-RU" sz="3000" b="1" dirty="0" smtClean="0">
                <a:solidFill>
                  <a:srgbClr val="002060"/>
                </a:solidFill>
              </a:rPr>
              <a:t>22-20 </a:t>
            </a:r>
            <a:r>
              <a:rPr lang="ru-RU" sz="3000" b="1" dirty="0">
                <a:solidFill>
                  <a:srgbClr val="002060"/>
                </a:solidFill>
              </a:rPr>
              <a:t>баллов  "5"</a:t>
            </a:r>
          </a:p>
          <a:p>
            <a:pPr algn="ctr"/>
            <a:endParaRPr lang="ru-RU" sz="3000" b="1" dirty="0">
              <a:solidFill>
                <a:srgbClr val="002060"/>
              </a:solidFill>
            </a:endParaRPr>
          </a:p>
          <a:p>
            <a:pPr algn="ctr"/>
            <a:r>
              <a:rPr lang="ru-RU" sz="3000" b="1" dirty="0" smtClean="0">
                <a:solidFill>
                  <a:srgbClr val="002060"/>
                </a:solidFill>
              </a:rPr>
              <a:t>19</a:t>
            </a:r>
            <a:r>
              <a:rPr lang="ru-RU" sz="3000" b="1" dirty="0" smtClean="0">
                <a:solidFill>
                  <a:srgbClr val="002060"/>
                </a:solidFill>
              </a:rPr>
              <a:t>-17 </a:t>
            </a:r>
            <a:r>
              <a:rPr lang="ru-RU" sz="3000" b="1" dirty="0">
                <a:solidFill>
                  <a:srgbClr val="002060"/>
                </a:solidFill>
              </a:rPr>
              <a:t>баллов  "4"</a:t>
            </a:r>
          </a:p>
          <a:p>
            <a:pPr algn="ctr"/>
            <a:endParaRPr lang="ru-RU" sz="3000" b="1" dirty="0">
              <a:solidFill>
                <a:srgbClr val="002060"/>
              </a:solidFill>
            </a:endParaRPr>
          </a:p>
          <a:p>
            <a:pPr algn="ctr"/>
            <a:r>
              <a:rPr lang="ru-RU" sz="3000" b="1" dirty="0" smtClean="0">
                <a:solidFill>
                  <a:srgbClr val="002060"/>
                </a:solidFill>
              </a:rPr>
              <a:t>16-13 </a:t>
            </a:r>
            <a:r>
              <a:rPr lang="ru-RU" sz="3000" b="1" dirty="0">
                <a:solidFill>
                  <a:srgbClr val="002060"/>
                </a:solidFill>
              </a:rPr>
              <a:t>баллов  "3" </a:t>
            </a:r>
          </a:p>
          <a:p>
            <a:pPr algn="ctr"/>
            <a:endParaRPr lang="ru-RU" sz="3000" b="1" dirty="0">
              <a:solidFill>
                <a:srgbClr val="002060"/>
              </a:solidFill>
            </a:endParaRPr>
          </a:p>
          <a:p>
            <a:pPr algn="ctr"/>
            <a:r>
              <a:rPr lang="ru-RU" sz="3000" b="1" dirty="0">
                <a:solidFill>
                  <a:srgbClr val="002060"/>
                </a:solidFill>
              </a:rPr>
              <a:t>менее чем </a:t>
            </a:r>
            <a:r>
              <a:rPr lang="ru-RU" sz="3000" b="1" dirty="0" smtClean="0">
                <a:solidFill>
                  <a:srgbClr val="002060"/>
                </a:solidFill>
              </a:rPr>
              <a:t>13  </a:t>
            </a:r>
            <a:r>
              <a:rPr lang="ru-RU" sz="3000" b="1" dirty="0">
                <a:solidFill>
                  <a:srgbClr val="002060"/>
                </a:solidFill>
              </a:rPr>
              <a:t>баллов "2"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78517" y="357173"/>
            <a:ext cx="2287481" cy="562173"/>
          </a:xfrm>
          <a:prstGeom prst="rect">
            <a:avLst/>
          </a:prstGeom>
          <a:noFill/>
        </p:spPr>
        <p:txBody>
          <a:bodyPr wrap="none" lIns="69054" tIns="34528" rIns="69054" bIns="34528" rtlCol="0">
            <a:sp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КРИТЕРИИ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Tanya\Desktop\готовый урок\07-52-35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33"/>
            <a:ext cx="9144000" cy="5710539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19777" y="1250146"/>
            <a:ext cx="8715436" cy="3085941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r>
              <a:rPr lang="ru-RU" sz="2800" dirty="0"/>
              <a:t>1. </a:t>
            </a:r>
            <a:r>
              <a:rPr lang="ru-RU" sz="2800" b="1" dirty="0"/>
              <a:t>Прочитать текст учебника §7 стр. 48– 49; </a:t>
            </a:r>
            <a:r>
              <a:rPr lang="ru-RU" sz="2800" dirty="0"/>
              <a:t>выучить определение (фотосинтез).   </a:t>
            </a:r>
            <a:endParaRPr lang="ru-RU" sz="2800" i="1" dirty="0"/>
          </a:p>
          <a:p>
            <a:r>
              <a:rPr lang="ru-RU" sz="2800" dirty="0"/>
              <a:t> </a:t>
            </a:r>
          </a:p>
          <a:p>
            <a:r>
              <a:rPr lang="ru-RU" sz="2800" b="1" dirty="0"/>
              <a:t>Задание 2, 3 или 4 выполняется по выбору.</a:t>
            </a:r>
          </a:p>
          <a:p>
            <a:pPr lvl="0"/>
            <a:r>
              <a:rPr lang="ru-RU" sz="2800" dirty="0"/>
              <a:t>2</a:t>
            </a:r>
            <a:r>
              <a:rPr lang="ru-RU" sz="2800" dirty="0" smtClean="0"/>
              <a:t>. </a:t>
            </a:r>
            <a:r>
              <a:rPr lang="ru-RU" sz="2800" dirty="0"/>
              <a:t>Написать мини-сочинение.</a:t>
            </a:r>
          </a:p>
          <a:p>
            <a:pPr lvl="0"/>
            <a:r>
              <a:rPr lang="ru-RU" sz="2800" dirty="0"/>
              <a:t>3</a:t>
            </a:r>
            <a:r>
              <a:rPr lang="ru-RU" sz="2800" dirty="0" smtClean="0"/>
              <a:t>. </a:t>
            </a:r>
            <a:r>
              <a:rPr lang="ru-RU" sz="2800" dirty="0"/>
              <a:t>Составить словарь терминов урока (буклет)</a:t>
            </a:r>
          </a:p>
          <a:p>
            <a:pPr lvl="0"/>
            <a:r>
              <a:rPr lang="ru-RU" sz="2800" dirty="0"/>
              <a:t>4</a:t>
            </a:r>
            <a:r>
              <a:rPr lang="ru-RU" sz="2800" dirty="0" smtClean="0"/>
              <a:t>. </a:t>
            </a:r>
            <a:r>
              <a:rPr lang="ru-RU" sz="2800" dirty="0"/>
              <a:t>Решить биологические задачи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98060" y="416704"/>
            <a:ext cx="5391530" cy="562173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Домашнее задание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Tanya\Desktop\готовый урок\07-52-35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33"/>
            <a:ext cx="9144000" cy="5710539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14282" y="178577"/>
            <a:ext cx="8715436" cy="4255492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r>
              <a:rPr lang="ru-RU" sz="1700" dirty="0"/>
              <a:t>1. Прочитать текст учебника П. 7 стр. 48– 49; выучить определение (фотосинтез).   </a:t>
            </a:r>
            <a:r>
              <a:rPr lang="ru-RU" sz="1700" i="1" dirty="0"/>
              <a:t>Задание  обязательное для всех)</a:t>
            </a:r>
          </a:p>
          <a:p>
            <a:r>
              <a:rPr lang="ru-RU" sz="1700" dirty="0"/>
              <a:t> </a:t>
            </a:r>
          </a:p>
          <a:p>
            <a:r>
              <a:rPr lang="ru-RU" sz="1700" b="1" i="1" dirty="0"/>
              <a:t>Задание 2, 3 или 4 выполняется по выбору.</a:t>
            </a:r>
          </a:p>
          <a:p>
            <a:pPr lvl="0"/>
            <a:r>
              <a:rPr lang="ru-RU" sz="1700" i="1" dirty="0">
                <a:solidFill>
                  <a:schemeClr val="tx2"/>
                </a:solidFill>
              </a:rPr>
              <a:t>1. Написать мини-сочинение. </a:t>
            </a:r>
            <a:r>
              <a:rPr lang="ru-RU" sz="1700" dirty="0"/>
              <a:t>Представьте себе, что вы лучик Солнца. Совершите путешествие по растению,   используйте понятия полученные на уроке</a:t>
            </a:r>
          </a:p>
          <a:p>
            <a:pPr lvl="0"/>
            <a:r>
              <a:rPr lang="ru-RU" sz="1700" i="1" dirty="0">
                <a:solidFill>
                  <a:schemeClr val="tx2"/>
                </a:solidFill>
              </a:rPr>
              <a:t>2. Составить словарь терминов урока (буклет)</a:t>
            </a:r>
          </a:p>
          <a:p>
            <a:pPr lvl="0"/>
            <a:r>
              <a:rPr lang="ru-RU" sz="1700" i="1" dirty="0">
                <a:solidFill>
                  <a:srgbClr val="FF0000"/>
                </a:solidFill>
              </a:rPr>
              <a:t>3. Решить биологические задачи</a:t>
            </a:r>
          </a:p>
          <a:p>
            <a:pPr lvl="0"/>
            <a:r>
              <a:rPr lang="ru-RU" sz="1700" dirty="0"/>
              <a:t>А)На Крайнем Севере, в условиях полярной ночи и вечной мерзлоты, в теплицах выращивают огурцы и помидоры. Кругом снег, а в теплице зреют плоды. Каким образом  создаются необходимые условия для выращивания данных овощей?</a:t>
            </a:r>
          </a:p>
          <a:p>
            <a:pPr lvl="0"/>
            <a:r>
              <a:rPr lang="ru-RU" sz="1700" dirty="0"/>
              <a:t>Б) В опыте лист растения смазали вазелином. Несмотря на то, что этот лист хорошо освещался солнцем, органические вещества в нём не образовались. Объясните результаты опыта.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21262" y="5238770"/>
            <a:ext cx="1795359" cy="269785"/>
          </a:xfrm>
          <a:prstGeom prst="rect">
            <a:avLst/>
          </a:prstGeom>
          <a:noFill/>
        </p:spPr>
        <p:txBody>
          <a:bodyPr wrap="none" lIns="69054" tIns="34528" rIns="69054" bIns="34528" rtlCol="0">
            <a:spAutoFit/>
          </a:bodyPr>
          <a:lstStyle/>
          <a:p>
            <a:r>
              <a:rPr lang="ru-RU" dirty="0" smtClean="0"/>
              <a:t>Домашнее задание 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Tanya\Desktop\готовый урок\07-52-44-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207"/>
            <a:ext cx="9144000" cy="573741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331640" y="2202652"/>
            <a:ext cx="8136904" cy="1577836"/>
          </a:xfrm>
          <a:prstGeom prst="rect">
            <a:avLst/>
          </a:prstGeom>
          <a:noFill/>
        </p:spPr>
        <p:txBody>
          <a:bodyPr wrap="square" lIns="69054" tIns="34528" rIns="69054" bIns="34528" rtlCol="0">
            <a:spAutoFit/>
          </a:bodyPr>
          <a:lstStyle/>
          <a:p>
            <a:pPr algn="ctr"/>
            <a:r>
              <a:rPr lang="ru-RU" sz="4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ВОЗДУШНОЕ ПИТАНИЕ.</a:t>
            </a:r>
          </a:p>
          <a:p>
            <a:pPr algn="ctr"/>
            <a:r>
              <a:rPr lang="ru-RU" sz="4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ФОТОСИНТЕЗ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57488" y="3929070"/>
            <a:ext cx="49183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Учитель химии и биологии</a:t>
            </a:r>
          </a:p>
          <a:p>
            <a:r>
              <a:rPr lang="ru-RU" sz="2400" dirty="0" smtClean="0"/>
              <a:t> МБОУ СОШ №2 п.Николаевка</a:t>
            </a:r>
          </a:p>
          <a:p>
            <a:r>
              <a:rPr lang="ru-RU" sz="2400" dirty="0" err="1" smtClean="0"/>
              <a:t>Сергушева</a:t>
            </a:r>
            <a:r>
              <a:rPr lang="ru-RU" sz="2400" dirty="0" smtClean="0"/>
              <a:t> Галина Николаевна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327</Words>
  <Application>Microsoft Office PowerPoint</Application>
  <PresentationFormat>Экран (16:10)</PresentationFormat>
  <Paragraphs>120</Paragraphs>
  <Slides>19</Slides>
  <Notes>0</Notes>
  <HiddenSlides>2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Tanya</dc:creator>
  <cp:lastModifiedBy>Tanya</cp:lastModifiedBy>
  <cp:revision>24</cp:revision>
  <dcterms:created xsi:type="dcterms:W3CDTF">2016-11-29T21:35:04Z</dcterms:created>
  <dcterms:modified xsi:type="dcterms:W3CDTF">2016-12-20T08:52:27Z</dcterms:modified>
</cp:coreProperties>
</file>