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3" r:id="rId3"/>
    <p:sldId id="258" r:id="rId4"/>
    <p:sldId id="257" r:id="rId5"/>
    <p:sldId id="260" r:id="rId6"/>
    <p:sldId id="278" r:id="rId7"/>
    <p:sldId id="267" r:id="rId8"/>
    <p:sldId id="268" r:id="rId9"/>
    <p:sldId id="262" r:id="rId10"/>
    <p:sldId id="273" r:id="rId11"/>
    <p:sldId id="277" r:id="rId12"/>
    <p:sldId id="276" r:id="rId13"/>
    <p:sldId id="261" r:id="rId14"/>
    <p:sldId id="266" r:id="rId15"/>
    <p:sldId id="264" r:id="rId16"/>
    <p:sldId id="279" r:id="rId17"/>
    <p:sldId id="265" r:id="rId18"/>
    <p:sldId id="270" r:id="rId19"/>
    <p:sldId id="274" r:id="rId20"/>
    <p:sldId id="275" r:id="rId21"/>
    <p:sldId id="271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6B2EF-97CD-4765-BEE4-585D022CB01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5DF18-B8C6-4B74-A8C1-486B5EDAC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6B2EF-97CD-4765-BEE4-585D022CB01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5DF18-B8C6-4B74-A8C1-486B5EDAC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6B2EF-97CD-4765-BEE4-585D022CB01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5DF18-B8C6-4B74-A8C1-486B5EDAC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6B2EF-97CD-4765-BEE4-585D022CB01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5DF18-B8C6-4B74-A8C1-486B5EDAC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6B2EF-97CD-4765-BEE4-585D022CB01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5DF18-B8C6-4B74-A8C1-486B5EDAC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6B2EF-97CD-4765-BEE4-585D022CB01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5DF18-B8C6-4B74-A8C1-486B5EDAC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6B2EF-97CD-4765-BEE4-585D022CB01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5DF18-B8C6-4B74-A8C1-486B5EDAC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6B2EF-97CD-4765-BEE4-585D022CB01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5DF18-B8C6-4B74-A8C1-486B5EDAC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6B2EF-97CD-4765-BEE4-585D022CB01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5DF18-B8C6-4B74-A8C1-486B5EDAC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6B2EF-97CD-4765-BEE4-585D022CB01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5DF18-B8C6-4B74-A8C1-486B5EDAC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6B2EF-97CD-4765-BEE4-585D022CB01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5DF18-B8C6-4B74-A8C1-486B5EDAC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6B2EF-97CD-4765-BEE4-585D022CB01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25DF18-B8C6-4B74-A8C1-486B5EDAC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67544" y="260648"/>
            <a:ext cx="5050904" cy="29809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>
                <a:solidFill>
                  <a:srgbClr val="FF0000"/>
                </a:solidFill>
              </a:rPr>
              <a:t>Под сосною у тропинки</a:t>
            </a:r>
          </a:p>
          <a:p>
            <a:pPr>
              <a:buNone/>
            </a:pPr>
            <a:r>
              <a:rPr lang="ru-RU" dirty="0">
                <a:solidFill>
                  <a:srgbClr val="FF0000"/>
                </a:solidFill>
              </a:rPr>
              <a:t>Кто стоит среди травы?</a:t>
            </a:r>
          </a:p>
          <a:p>
            <a:pPr>
              <a:buNone/>
            </a:pPr>
            <a:r>
              <a:rPr lang="ru-RU" dirty="0">
                <a:solidFill>
                  <a:srgbClr val="FF0000"/>
                </a:solidFill>
              </a:rPr>
              <a:t>Ножка есть, но нет ботинка,</a:t>
            </a:r>
          </a:p>
          <a:p>
            <a:pPr>
              <a:buNone/>
            </a:pPr>
            <a:r>
              <a:rPr lang="ru-RU" dirty="0">
                <a:solidFill>
                  <a:srgbClr val="FF0000"/>
                </a:solidFill>
              </a:rPr>
              <a:t>Шляпка есть-</a:t>
            </a:r>
          </a:p>
          <a:p>
            <a:pPr>
              <a:buNone/>
            </a:pPr>
            <a:r>
              <a:rPr lang="ru-RU" dirty="0">
                <a:solidFill>
                  <a:srgbClr val="FF0000"/>
                </a:solidFill>
              </a:rPr>
              <a:t>Нет </a:t>
            </a:r>
            <a:r>
              <a:rPr lang="ru-RU" dirty="0" smtClean="0">
                <a:solidFill>
                  <a:srgbClr val="FF0000"/>
                </a:solidFill>
              </a:rPr>
              <a:t>головы.</a:t>
            </a:r>
            <a:endParaRPr lang="ru-RU" dirty="0">
              <a:solidFill>
                <a:srgbClr val="FF0000"/>
              </a:solidFill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860032" y="3068960"/>
            <a:ext cx="396044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И на горке, и под горкой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Под березой и под елкой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Хороводами и в ряд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В шапках молодцы стоят 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Изображение-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12299">
            <a:off x="6886574" y="373455"/>
            <a:ext cx="2171700" cy="21717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6579936712e926c07ca928161f04bbffdee84de324_b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" y="0"/>
            <a:ext cx="182880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340768"/>
            <a:ext cx="7848871" cy="1296144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80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  <a:ea typeface="Cambria Math" pitchFamily="18" charset="0"/>
              </a:rPr>
              <a:t>Тема урока: Царство </a:t>
            </a:r>
            <a:r>
              <a:rPr lang="ru-RU" sz="8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  <a:ea typeface="Cambria Math" pitchFamily="18" charset="0"/>
              </a:rPr>
              <a:t/>
            </a:r>
            <a:br>
              <a:rPr lang="ru-RU" sz="8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  <a:ea typeface="Cambria Math" pitchFamily="18" charset="0"/>
              </a:rPr>
            </a:br>
            <a:r>
              <a:rPr lang="ru-RU" sz="8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  <a:ea typeface="Cambria Math" pitchFamily="18" charset="0"/>
              </a:rPr>
              <a:t>Грибы </a:t>
            </a:r>
            <a:endParaRPr lang="ru-RU" sz="80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  <a:ea typeface="Cambria Math" pitchFamily="18" charset="0"/>
            </a:endParaRPr>
          </a:p>
        </p:txBody>
      </p:sp>
      <p:pic>
        <p:nvPicPr>
          <p:cNvPr id="5" name="Picture 7" descr="Изображение-010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1054584">
            <a:off x="257175" y="3333751"/>
            <a:ext cx="1928813" cy="19288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Picture 2" descr="F:\воскресенье 7.10\лткрытый урок по грибам\mushrooms_1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050" y="4686300"/>
            <a:ext cx="2463800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Рисунок 7" descr="0_8cb17_6354e68d_XL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6661">
            <a:off x="5038724" y="3600450"/>
            <a:ext cx="3748088" cy="29337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="" xmlns:p14="http://schemas.microsoft.com/office/powerpoint/2010/main" val="38821245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Picture 3" descr="C:\Documents and Settings\Светлана\Рабочий стол\Новая папка\hypholoma_lateritium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3491880" y="548680"/>
            <a:ext cx="52565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Наука, изучающая грибы, называется </a:t>
            </a:r>
            <a:r>
              <a:rPr lang="ru-RU" sz="4400" b="1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МИКОЛОГИЕЙ</a:t>
            </a: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(от греч. </a:t>
            </a:r>
            <a:r>
              <a:rPr lang="ru-RU" sz="4400" i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микес</a:t>
            </a: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 – "гриб", </a:t>
            </a:r>
            <a:r>
              <a:rPr lang="ru-RU" sz="44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логос</a:t>
            </a: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 – "учение").</a:t>
            </a:r>
            <a:endParaRPr lang="ru-RU" sz="44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259632" y="476672"/>
            <a:ext cx="5616624" cy="5505475"/>
          </a:xfrm>
        </p:spPr>
        <p:txBody>
          <a:bodyPr/>
          <a:lstStyle/>
          <a:p>
            <a:pPr algn="ctr">
              <a:buNone/>
            </a:pPr>
            <a:r>
              <a:rPr lang="ru-RU" dirty="0"/>
              <a:t>-</a:t>
            </a:r>
            <a:r>
              <a:rPr lang="ru-RU" sz="4000" b="1" i="1" dirty="0">
                <a:solidFill>
                  <a:srgbClr val="FF0000"/>
                </a:solidFill>
              </a:rPr>
              <a:t>ШЛЯПОЧНЫЕ</a:t>
            </a:r>
          </a:p>
          <a:p>
            <a:pPr algn="ctr">
              <a:buNone/>
            </a:pPr>
            <a:r>
              <a:rPr lang="ru-RU" sz="4000" b="1" i="1" dirty="0">
                <a:solidFill>
                  <a:srgbClr val="FF0000"/>
                </a:solidFill>
              </a:rPr>
              <a:t>- ПЛЕСНЕВЫЕ</a:t>
            </a:r>
          </a:p>
          <a:p>
            <a:pPr algn="ctr">
              <a:buNone/>
            </a:pPr>
            <a:r>
              <a:rPr lang="ru-RU" sz="4000" b="1" i="1" dirty="0">
                <a:solidFill>
                  <a:srgbClr val="FF0000"/>
                </a:solidFill>
              </a:rPr>
              <a:t>- ГРИБЫ - ПАРАЗИТЫ</a:t>
            </a:r>
          </a:p>
          <a:p>
            <a:pPr algn="ctr">
              <a:buNone/>
            </a:pPr>
            <a:r>
              <a:rPr lang="ru-RU" sz="4000" b="1" i="1" dirty="0">
                <a:solidFill>
                  <a:srgbClr val="FF0000"/>
                </a:solidFill>
              </a:rPr>
              <a:t>- ДРОЖЖИ</a:t>
            </a:r>
          </a:p>
          <a:p>
            <a:endParaRPr lang="ru-RU" dirty="0"/>
          </a:p>
        </p:txBody>
      </p:sp>
      <p:pic>
        <p:nvPicPr>
          <p:cNvPr id="8" name="Picture 3" descr="C:\Users\DS\Desktop\0006-006-Griby-parazit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077072"/>
            <a:ext cx="2542490" cy="2256460"/>
          </a:xfrm>
          <a:prstGeom prst="rect">
            <a:avLst/>
          </a:prstGeom>
          <a:noFill/>
        </p:spPr>
      </p:pic>
      <p:pic>
        <p:nvPicPr>
          <p:cNvPr id="9" name="Picture 2" descr="C:\Users\DS\Desktop\______________ ________ ______________-2_ ______________________ _______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188640"/>
            <a:ext cx="2483768" cy="243027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683568" y="3861048"/>
            <a:ext cx="48965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/>
              <a:t>Почему такие разные грибы относятся к одному царству?</a:t>
            </a:r>
          </a:p>
        </p:txBody>
      </p:sp>
      <p:pic>
        <p:nvPicPr>
          <p:cNvPr id="13" name="Picture 5" descr="C:\Users\DS\Desktop\i (4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419350" cy="18097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Группа 61"/>
          <p:cNvGrpSpPr>
            <a:grpSpLocks noGrp="1"/>
          </p:cNvGrpSpPr>
          <p:nvPr>
            <p:ph idx="1"/>
          </p:nvPr>
        </p:nvGrpSpPr>
        <p:grpSpPr>
          <a:xfrm>
            <a:off x="457200" y="692696"/>
            <a:ext cx="6419056" cy="5433467"/>
            <a:chOff x="214314" y="2143116"/>
            <a:chExt cx="4500562" cy="4500594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214314" y="4857760"/>
              <a:ext cx="4500562" cy="1785950"/>
            </a:xfrm>
            <a:prstGeom prst="roundRect">
              <a:avLst>
                <a:gd name="adj" fmla="val 5681"/>
              </a:avLst>
            </a:prstGeom>
            <a:solidFill>
              <a:srgbClr val="663300"/>
            </a:solidFill>
            <a:ln>
              <a:solidFill>
                <a:schemeClr val="tx1"/>
              </a:solidFill>
            </a:ln>
            <a:effectLst>
              <a:glow rad="101600">
                <a:srgbClr val="66330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10" name="Group 70"/>
            <p:cNvGrpSpPr>
              <a:grpSpLocks/>
            </p:cNvGrpSpPr>
            <p:nvPr/>
          </p:nvGrpSpPr>
          <p:grpSpPr bwMode="auto">
            <a:xfrm>
              <a:off x="361952" y="2143116"/>
              <a:ext cx="3940175" cy="4383087"/>
              <a:chOff x="93" y="1525"/>
              <a:chExt cx="2482" cy="2761"/>
            </a:xfrm>
          </p:grpSpPr>
          <p:grpSp>
            <p:nvGrpSpPr>
              <p:cNvPr id="11" name="Group 48"/>
              <p:cNvGrpSpPr>
                <a:grpSpLocks/>
              </p:cNvGrpSpPr>
              <p:nvPr/>
            </p:nvGrpSpPr>
            <p:grpSpPr bwMode="auto">
              <a:xfrm>
                <a:off x="771" y="1525"/>
                <a:ext cx="1270" cy="1770"/>
                <a:chOff x="1996" y="1842"/>
                <a:chExt cx="1270" cy="1770"/>
              </a:xfrm>
            </p:grpSpPr>
            <p:sp>
              <p:nvSpPr>
                <p:cNvPr id="32" name="Oval 47"/>
                <p:cNvSpPr>
                  <a:spLocks noChangeArrowheads="1"/>
                </p:cNvSpPr>
                <p:nvPr/>
              </p:nvSpPr>
              <p:spPr bwMode="auto">
                <a:xfrm>
                  <a:off x="1996" y="1842"/>
                  <a:ext cx="1270" cy="726"/>
                </a:xfrm>
                <a:prstGeom prst="ellipse">
                  <a:avLst/>
                </a:prstGeom>
                <a:solidFill>
                  <a:srgbClr val="FB8F53"/>
                </a:solidFill>
                <a:ln w="28575">
                  <a:solidFill>
                    <a:srgbClr val="D7C8A9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dirty="0"/>
                </a:p>
              </p:txBody>
            </p:sp>
            <p:sp>
              <p:nvSpPr>
                <p:cNvPr id="33" name="Oval 46"/>
                <p:cNvSpPr>
                  <a:spLocks noChangeArrowheads="1"/>
                </p:cNvSpPr>
                <p:nvPr/>
              </p:nvSpPr>
              <p:spPr bwMode="auto">
                <a:xfrm>
                  <a:off x="1996" y="2069"/>
                  <a:ext cx="1270" cy="499"/>
                </a:xfrm>
                <a:prstGeom prst="ellipse">
                  <a:avLst/>
                </a:prstGeom>
                <a:solidFill>
                  <a:srgbClr val="996633"/>
                </a:solidFill>
                <a:ln w="38100">
                  <a:solidFill>
                    <a:srgbClr val="D7C8A9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dirty="0"/>
                </a:p>
              </p:txBody>
            </p:sp>
            <p:grpSp>
              <p:nvGrpSpPr>
                <p:cNvPr id="34" name="Group 45"/>
                <p:cNvGrpSpPr>
                  <a:grpSpLocks/>
                </p:cNvGrpSpPr>
                <p:nvPr/>
              </p:nvGrpSpPr>
              <p:grpSpPr bwMode="auto">
                <a:xfrm>
                  <a:off x="2223" y="2251"/>
                  <a:ext cx="816" cy="1361"/>
                  <a:chOff x="2224" y="1659"/>
                  <a:chExt cx="1180" cy="1949"/>
                </a:xfrm>
              </p:grpSpPr>
              <p:grpSp>
                <p:nvGrpSpPr>
                  <p:cNvPr id="35" name="Group 43"/>
                  <p:cNvGrpSpPr>
                    <a:grpSpLocks/>
                  </p:cNvGrpSpPr>
                  <p:nvPr/>
                </p:nvGrpSpPr>
                <p:grpSpPr bwMode="auto">
                  <a:xfrm>
                    <a:off x="2224" y="1659"/>
                    <a:ext cx="1180" cy="1949"/>
                    <a:chOff x="3448" y="935"/>
                    <a:chExt cx="1453" cy="2132"/>
                  </a:xfrm>
                </p:grpSpPr>
                <p:grpSp>
                  <p:nvGrpSpPr>
                    <p:cNvPr id="37" name="Group 3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48" y="1071"/>
                      <a:ext cx="1453" cy="1906"/>
                      <a:chOff x="1316" y="1480"/>
                      <a:chExt cx="1453" cy="1906"/>
                    </a:xfrm>
                  </p:grpSpPr>
                  <p:grpSp>
                    <p:nvGrpSpPr>
                      <p:cNvPr id="42" name="Group 3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316" y="1480"/>
                        <a:ext cx="1453" cy="1905"/>
                        <a:chOff x="1315" y="1480"/>
                        <a:chExt cx="1180" cy="2177"/>
                      </a:xfrm>
                    </p:grpSpPr>
                    <p:sp>
                      <p:nvSpPr>
                        <p:cNvPr id="44" name="Freeform 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315" y="1480"/>
                          <a:ext cx="363" cy="2177"/>
                        </a:xfrm>
                        <a:custGeom>
                          <a:avLst/>
                          <a:gdLst>
                            <a:gd name="T0" fmla="*/ 363 w 233"/>
                            <a:gd name="T1" fmla="*/ 2177 h 2177"/>
                            <a:gd name="T2" fmla="*/ 11 w 233"/>
                            <a:gd name="T3" fmla="*/ 1360 h 2177"/>
                            <a:gd name="T4" fmla="*/ 293 w 233"/>
                            <a:gd name="T5" fmla="*/ 0 h 2177"/>
                            <a:gd name="T6" fmla="*/ 0 60000 65536"/>
                            <a:gd name="T7" fmla="*/ 0 60000 65536"/>
                            <a:gd name="T8" fmla="*/ 0 60000 65536"/>
                            <a:gd name="T9" fmla="*/ 0 w 233"/>
                            <a:gd name="T10" fmla="*/ 0 h 2177"/>
                            <a:gd name="T11" fmla="*/ 233 w 233"/>
                            <a:gd name="T12" fmla="*/ 2177 h 2177"/>
                          </a:gdLst>
                          <a:ahLst/>
                          <a:cxnLst>
                            <a:cxn ang="T6">
                              <a:pos x="T0" y="T1"/>
                            </a:cxn>
                            <a:cxn ang="T7">
                              <a:pos x="T2" y="T3"/>
                            </a:cxn>
                            <a:cxn ang="T8">
                              <a:pos x="T4" y="T5"/>
                            </a:cxn>
                          </a:cxnLst>
                          <a:rect l="T9" t="T10" r="T11" b="T12"/>
                          <a:pathLst>
                            <a:path w="233" h="2177">
                              <a:moveTo>
                                <a:pt x="233" y="2177"/>
                              </a:moveTo>
                              <a:cubicBezTo>
                                <a:pt x="123" y="1950"/>
                                <a:pt x="14" y="1723"/>
                                <a:pt x="7" y="1360"/>
                              </a:cubicBezTo>
                              <a:cubicBezTo>
                                <a:pt x="0" y="997"/>
                                <a:pt x="94" y="498"/>
                                <a:pt x="188" y="0"/>
                              </a:cubicBezTo>
                            </a:path>
                          </a:pathLst>
                        </a:custGeom>
                        <a:solidFill>
                          <a:srgbClr val="D7C8A9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ru-RU" dirty="0"/>
                        </a:p>
                      </p:txBody>
                    </p:sp>
                    <p:sp>
                      <p:nvSpPr>
                        <p:cNvPr id="45" name="Freeform 34"/>
                        <p:cNvSpPr>
                          <a:spLocks/>
                        </p:cNvSpPr>
                        <p:nvPr/>
                      </p:nvSpPr>
                      <p:spPr bwMode="auto">
                        <a:xfrm flipH="1">
                          <a:off x="2184" y="1480"/>
                          <a:ext cx="311" cy="2177"/>
                        </a:xfrm>
                        <a:custGeom>
                          <a:avLst/>
                          <a:gdLst>
                            <a:gd name="T0" fmla="*/ 311 w 233"/>
                            <a:gd name="T1" fmla="*/ 2177 h 2177"/>
                            <a:gd name="T2" fmla="*/ 9 w 233"/>
                            <a:gd name="T3" fmla="*/ 1360 h 2177"/>
                            <a:gd name="T4" fmla="*/ 251 w 233"/>
                            <a:gd name="T5" fmla="*/ 0 h 2177"/>
                            <a:gd name="T6" fmla="*/ 0 60000 65536"/>
                            <a:gd name="T7" fmla="*/ 0 60000 65536"/>
                            <a:gd name="T8" fmla="*/ 0 60000 65536"/>
                            <a:gd name="T9" fmla="*/ 0 w 233"/>
                            <a:gd name="T10" fmla="*/ 0 h 2177"/>
                            <a:gd name="T11" fmla="*/ 233 w 233"/>
                            <a:gd name="T12" fmla="*/ 2177 h 2177"/>
                          </a:gdLst>
                          <a:ahLst/>
                          <a:cxnLst>
                            <a:cxn ang="T6">
                              <a:pos x="T0" y="T1"/>
                            </a:cxn>
                            <a:cxn ang="T7">
                              <a:pos x="T2" y="T3"/>
                            </a:cxn>
                            <a:cxn ang="T8">
                              <a:pos x="T4" y="T5"/>
                            </a:cxn>
                          </a:cxnLst>
                          <a:rect l="T9" t="T10" r="T11" b="T12"/>
                          <a:pathLst>
                            <a:path w="233" h="2177">
                              <a:moveTo>
                                <a:pt x="233" y="2177"/>
                              </a:moveTo>
                              <a:cubicBezTo>
                                <a:pt x="123" y="1950"/>
                                <a:pt x="14" y="1723"/>
                                <a:pt x="7" y="1360"/>
                              </a:cubicBezTo>
                              <a:cubicBezTo>
                                <a:pt x="0" y="997"/>
                                <a:pt x="94" y="498"/>
                                <a:pt x="188" y="0"/>
                              </a:cubicBezTo>
                            </a:path>
                          </a:pathLst>
                        </a:custGeom>
                        <a:solidFill>
                          <a:srgbClr val="D7C8A9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ru-RU" dirty="0"/>
                        </a:p>
                      </p:txBody>
                    </p:sp>
                    <p:cxnSp>
                      <p:nvCxnSpPr>
                        <p:cNvPr id="46" name="AutoShape 35"/>
                        <p:cNvCxnSpPr>
                          <a:cxnSpLocks noChangeShapeType="1"/>
                          <a:stCxn id="44" idx="2"/>
                          <a:endCxn id="45" idx="2"/>
                        </p:cNvCxnSpPr>
                        <p:nvPr/>
                      </p:nvCxnSpPr>
                      <p:spPr bwMode="auto">
                        <a:xfrm rot="5400000" flipV="1">
                          <a:off x="1926" y="1162"/>
                          <a:ext cx="1" cy="637"/>
                        </a:xfrm>
                        <a:prstGeom prst="curvedConnector3">
                          <a:avLst>
                            <a:gd name="adj1" fmla="val -14400005"/>
                          </a:avLst>
                        </a:prstGeom>
                        <a:noFill/>
                        <a:ln w="9525">
                          <a:noFill/>
                          <a:round/>
                          <a:headEnd/>
                          <a:tailEnd/>
                        </a:ln>
                      </p:spPr>
                    </p:cxnSp>
                  </p:grpSp>
                  <p:cxnSp>
                    <p:nvCxnSpPr>
                      <p:cNvPr id="43" name="AutoShape 37"/>
                      <p:cNvCxnSpPr>
                        <a:cxnSpLocks noChangeShapeType="1"/>
                        <a:stCxn id="44" idx="0"/>
                        <a:endCxn id="45" idx="0"/>
                      </p:cNvCxnSpPr>
                      <p:nvPr/>
                    </p:nvCxnSpPr>
                    <p:spPr bwMode="auto">
                      <a:xfrm rot="16200000" flipH="1">
                        <a:off x="2073" y="3074"/>
                        <a:ext cx="1" cy="623"/>
                      </a:xfrm>
                      <a:prstGeom prst="curvedConnector3">
                        <a:avLst>
                          <a:gd name="adj1" fmla="val 7600000"/>
                        </a:avLst>
                      </a:prstGeom>
                      <a:noFill/>
                      <a:ln w="9525">
                        <a:noFill/>
                        <a:round/>
                        <a:headEnd/>
                        <a:tailEnd/>
                      </a:ln>
                    </p:spPr>
                  </p:cxnSp>
                </p:grpSp>
                <p:sp>
                  <p:nvSpPr>
                    <p:cNvPr id="38" name="Rectangle 3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810" y="1071"/>
                      <a:ext cx="771" cy="1815"/>
                    </a:xfrm>
                    <a:prstGeom prst="rect">
                      <a:avLst/>
                    </a:prstGeom>
                    <a:solidFill>
                      <a:srgbClr val="D7C8A9"/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 dirty="0"/>
                    </a:p>
                  </p:txBody>
                </p:sp>
                <p:sp>
                  <p:nvSpPr>
                    <p:cNvPr id="39" name="Oval 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856" y="2840"/>
                      <a:ext cx="680" cy="136"/>
                    </a:xfrm>
                    <a:prstGeom prst="ellipse">
                      <a:avLst/>
                    </a:prstGeom>
                    <a:solidFill>
                      <a:srgbClr val="D7C8A9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 dirty="0"/>
                    </a:p>
                  </p:txBody>
                </p:sp>
                <p:sp>
                  <p:nvSpPr>
                    <p:cNvPr id="40" name="Oval 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856" y="2795"/>
                      <a:ext cx="680" cy="272"/>
                    </a:xfrm>
                    <a:prstGeom prst="ellipse">
                      <a:avLst/>
                    </a:prstGeom>
                    <a:solidFill>
                      <a:srgbClr val="D7C8A9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 dirty="0"/>
                    </a:p>
                  </p:txBody>
                </p:sp>
                <p:sp>
                  <p:nvSpPr>
                    <p:cNvPr id="41" name="Oval 4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65" y="935"/>
                      <a:ext cx="861" cy="363"/>
                    </a:xfrm>
                    <a:prstGeom prst="ellipse">
                      <a:avLst/>
                    </a:prstGeom>
                    <a:solidFill>
                      <a:srgbClr val="D7C8A9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 dirty="0"/>
                    </a:p>
                  </p:txBody>
                </p:sp>
              </p:grpSp>
              <p:sp>
                <p:nvSpPr>
                  <p:cNvPr id="36" name="Oval 44"/>
                  <p:cNvSpPr>
                    <a:spLocks noChangeArrowheads="1"/>
                  </p:cNvSpPr>
                  <p:nvPr/>
                </p:nvSpPr>
                <p:spPr bwMode="auto">
                  <a:xfrm>
                    <a:off x="3084" y="1888"/>
                    <a:ext cx="91" cy="227"/>
                  </a:xfrm>
                  <a:prstGeom prst="ellipse">
                    <a:avLst/>
                  </a:prstGeom>
                  <a:solidFill>
                    <a:srgbClr val="D7C8A9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 dirty="0"/>
                  </a:p>
                </p:txBody>
              </p:sp>
            </p:grpSp>
          </p:grpSp>
          <p:sp>
            <p:nvSpPr>
              <p:cNvPr id="12" name="Freeform 49"/>
              <p:cNvSpPr>
                <a:spLocks/>
              </p:cNvSpPr>
              <p:nvPr/>
            </p:nvSpPr>
            <p:spPr bwMode="auto">
              <a:xfrm>
                <a:off x="181" y="3203"/>
                <a:ext cx="1092" cy="1037"/>
              </a:xfrm>
              <a:custGeom>
                <a:avLst/>
                <a:gdLst>
                  <a:gd name="T0" fmla="*/ 1092 w 1092"/>
                  <a:gd name="T1" fmla="*/ 0 h 1037"/>
                  <a:gd name="T2" fmla="*/ 1067 w 1092"/>
                  <a:gd name="T3" fmla="*/ 9 h 1037"/>
                  <a:gd name="T4" fmla="*/ 1058 w 1092"/>
                  <a:gd name="T5" fmla="*/ 51 h 1037"/>
                  <a:gd name="T6" fmla="*/ 1024 w 1092"/>
                  <a:gd name="T7" fmla="*/ 110 h 1037"/>
                  <a:gd name="T8" fmla="*/ 830 w 1092"/>
                  <a:gd name="T9" fmla="*/ 195 h 1037"/>
                  <a:gd name="T10" fmla="*/ 770 w 1092"/>
                  <a:gd name="T11" fmla="*/ 237 h 1037"/>
                  <a:gd name="T12" fmla="*/ 753 w 1092"/>
                  <a:gd name="T13" fmla="*/ 271 h 1037"/>
                  <a:gd name="T14" fmla="*/ 728 w 1092"/>
                  <a:gd name="T15" fmla="*/ 297 h 1037"/>
                  <a:gd name="T16" fmla="*/ 669 w 1092"/>
                  <a:gd name="T17" fmla="*/ 441 h 1037"/>
                  <a:gd name="T18" fmla="*/ 643 w 1092"/>
                  <a:gd name="T19" fmla="*/ 475 h 1037"/>
                  <a:gd name="T20" fmla="*/ 601 w 1092"/>
                  <a:gd name="T21" fmla="*/ 483 h 1037"/>
                  <a:gd name="T22" fmla="*/ 321 w 1092"/>
                  <a:gd name="T23" fmla="*/ 534 h 1037"/>
                  <a:gd name="T24" fmla="*/ 271 w 1092"/>
                  <a:gd name="T25" fmla="*/ 686 h 1037"/>
                  <a:gd name="T26" fmla="*/ 186 w 1092"/>
                  <a:gd name="T27" fmla="*/ 797 h 1037"/>
                  <a:gd name="T28" fmla="*/ 177 w 1092"/>
                  <a:gd name="T29" fmla="*/ 830 h 1037"/>
                  <a:gd name="T30" fmla="*/ 203 w 1092"/>
                  <a:gd name="T31" fmla="*/ 856 h 1037"/>
                  <a:gd name="T32" fmla="*/ 211 w 1092"/>
                  <a:gd name="T33" fmla="*/ 881 h 1037"/>
                  <a:gd name="T34" fmla="*/ 152 w 1092"/>
                  <a:gd name="T35" fmla="*/ 1017 h 1037"/>
                  <a:gd name="T36" fmla="*/ 67 w 1092"/>
                  <a:gd name="T37" fmla="*/ 1025 h 1037"/>
                  <a:gd name="T38" fmla="*/ 0 w 1092"/>
                  <a:gd name="T39" fmla="*/ 1034 h 103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092"/>
                  <a:gd name="T61" fmla="*/ 0 h 1037"/>
                  <a:gd name="T62" fmla="*/ 1092 w 1092"/>
                  <a:gd name="T63" fmla="*/ 1037 h 1037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092" h="1037">
                    <a:moveTo>
                      <a:pt x="1092" y="0"/>
                    </a:moveTo>
                    <a:cubicBezTo>
                      <a:pt x="1084" y="3"/>
                      <a:pt x="1072" y="2"/>
                      <a:pt x="1067" y="9"/>
                    </a:cubicBezTo>
                    <a:cubicBezTo>
                      <a:pt x="1059" y="21"/>
                      <a:pt x="1063" y="37"/>
                      <a:pt x="1058" y="51"/>
                    </a:cubicBezTo>
                    <a:cubicBezTo>
                      <a:pt x="1053" y="65"/>
                      <a:pt x="1035" y="98"/>
                      <a:pt x="1024" y="110"/>
                    </a:cubicBezTo>
                    <a:cubicBezTo>
                      <a:pt x="955" y="189"/>
                      <a:pt x="936" y="178"/>
                      <a:pt x="830" y="195"/>
                    </a:cubicBezTo>
                    <a:cubicBezTo>
                      <a:pt x="818" y="203"/>
                      <a:pt x="777" y="229"/>
                      <a:pt x="770" y="237"/>
                    </a:cubicBezTo>
                    <a:cubicBezTo>
                      <a:pt x="762" y="247"/>
                      <a:pt x="760" y="261"/>
                      <a:pt x="753" y="271"/>
                    </a:cubicBezTo>
                    <a:cubicBezTo>
                      <a:pt x="746" y="281"/>
                      <a:pt x="736" y="288"/>
                      <a:pt x="728" y="297"/>
                    </a:cubicBezTo>
                    <a:cubicBezTo>
                      <a:pt x="709" y="355"/>
                      <a:pt x="709" y="394"/>
                      <a:pt x="669" y="441"/>
                    </a:cubicBezTo>
                    <a:cubicBezTo>
                      <a:pt x="660" y="452"/>
                      <a:pt x="655" y="468"/>
                      <a:pt x="643" y="475"/>
                    </a:cubicBezTo>
                    <a:cubicBezTo>
                      <a:pt x="631" y="482"/>
                      <a:pt x="615" y="480"/>
                      <a:pt x="601" y="483"/>
                    </a:cubicBezTo>
                    <a:cubicBezTo>
                      <a:pt x="503" y="532"/>
                      <a:pt x="438" y="527"/>
                      <a:pt x="321" y="534"/>
                    </a:cubicBezTo>
                    <a:cubicBezTo>
                      <a:pt x="302" y="581"/>
                      <a:pt x="299" y="644"/>
                      <a:pt x="271" y="686"/>
                    </a:cubicBezTo>
                    <a:cubicBezTo>
                      <a:pt x="246" y="724"/>
                      <a:pt x="212" y="758"/>
                      <a:pt x="186" y="797"/>
                    </a:cubicBezTo>
                    <a:cubicBezTo>
                      <a:pt x="183" y="808"/>
                      <a:pt x="174" y="819"/>
                      <a:pt x="177" y="830"/>
                    </a:cubicBezTo>
                    <a:cubicBezTo>
                      <a:pt x="180" y="842"/>
                      <a:pt x="196" y="846"/>
                      <a:pt x="203" y="856"/>
                    </a:cubicBezTo>
                    <a:cubicBezTo>
                      <a:pt x="208" y="863"/>
                      <a:pt x="208" y="873"/>
                      <a:pt x="211" y="881"/>
                    </a:cubicBezTo>
                    <a:cubicBezTo>
                      <a:pt x="206" y="910"/>
                      <a:pt x="205" y="1005"/>
                      <a:pt x="152" y="1017"/>
                    </a:cubicBezTo>
                    <a:cubicBezTo>
                      <a:pt x="124" y="1023"/>
                      <a:pt x="95" y="1022"/>
                      <a:pt x="67" y="1025"/>
                    </a:cubicBezTo>
                    <a:cubicBezTo>
                      <a:pt x="22" y="1037"/>
                      <a:pt x="45" y="1034"/>
                      <a:pt x="0" y="1034"/>
                    </a:cubicBezTo>
                  </a:path>
                </a:pathLst>
              </a:custGeom>
              <a:noFill/>
              <a:ln w="2857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3" name="Freeform 50"/>
              <p:cNvSpPr>
                <a:spLocks/>
              </p:cNvSpPr>
              <p:nvPr/>
            </p:nvSpPr>
            <p:spPr bwMode="auto">
              <a:xfrm flipH="1">
                <a:off x="1315" y="3294"/>
                <a:ext cx="273" cy="583"/>
              </a:xfrm>
              <a:custGeom>
                <a:avLst/>
                <a:gdLst>
                  <a:gd name="T0" fmla="*/ 273 w 1092"/>
                  <a:gd name="T1" fmla="*/ 0 h 1037"/>
                  <a:gd name="T2" fmla="*/ 267 w 1092"/>
                  <a:gd name="T3" fmla="*/ 5 h 1037"/>
                  <a:gd name="T4" fmla="*/ 265 w 1092"/>
                  <a:gd name="T5" fmla="*/ 29 h 1037"/>
                  <a:gd name="T6" fmla="*/ 256 w 1092"/>
                  <a:gd name="T7" fmla="*/ 62 h 1037"/>
                  <a:gd name="T8" fmla="*/ 207 w 1092"/>
                  <a:gd name="T9" fmla="*/ 110 h 1037"/>
                  <a:gd name="T10" fmla="*/ 192 w 1092"/>
                  <a:gd name="T11" fmla="*/ 133 h 1037"/>
                  <a:gd name="T12" fmla="*/ 188 w 1092"/>
                  <a:gd name="T13" fmla="*/ 152 h 1037"/>
                  <a:gd name="T14" fmla="*/ 182 w 1092"/>
                  <a:gd name="T15" fmla="*/ 167 h 1037"/>
                  <a:gd name="T16" fmla="*/ 167 w 1092"/>
                  <a:gd name="T17" fmla="*/ 248 h 1037"/>
                  <a:gd name="T18" fmla="*/ 161 w 1092"/>
                  <a:gd name="T19" fmla="*/ 267 h 1037"/>
                  <a:gd name="T20" fmla="*/ 150 w 1092"/>
                  <a:gd name="T21" fmla="*/ 272 h 1037"/>
                  <a:gd name="T22" fmla="*/ 80 w 1092"/>
                  <a:gd name="T23" fmla="*/ 300 h 1037"/>
                  <a:gd name="T24" fmla="*/ 68 w 1092"/>
                  <a:gd name="T25" fmla="*/ 386 h 1037"/>
                  <a:gd name="T26" fmla="*/ 46 w 1092"/>
                  <a:gd name="T27" fmla="*/ 448 h 1037"/>
                  <a:gd name="T28" fmla="*/ 44 w 1092"/>
                  <a:gd name="T29" fmla="*/ 467 h 1037"/>
                  <a:gd name="T30" fmla="*/ 51 w 1092"/>
                  <a:gd name="T31" fmla="*/ 481 h 1037"/>
                  <a:gd name="T32" fmla="*/ 53 w 1092"/>
                  <a:gd name="T33" fmla="*/ 495 h 1037"/>
                  <a:gd name="T34" fmla="*/ 38 w 1092"/>
                  <a:gd name="T35" fmla="*/ 572 h 1037"/>
                  <a:gd name="T36" fmla="*/ 17 w 1092"/>
                  <a:gd name="T37" fmla="*/ 576 h 1037"/>
                  <a:gd name="T38" fmla="*/ 0 w 1092"/>
                  <a:gd name="T39" fmla="*/ 581 h 103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092"/>
                  <a:gd name="T61" fmla="*/ 0 h 1037"/>
                  <a:gd name="T62" fmla="*/ 1092 w 1092"/>
                  <a:gd name="T63" fmla="*/ 1037 h 1037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092" h="1037">
                    <a:moveTo>
                      <a:pt x="1092" y="0"/>
                    </a:moveTo>
                    <a:cubicBezTo>
                      <a:pt x="1084" y="3"/>
                      <a:pt x="1072" y="2"/>
                      <a:pt x="1067" y="9"/>
                    </a:cubicBezTo>
                    <a:cubicBezTo>
                      <a:pt x="1059" y="21"/>
                      <a:pt x="1063" y="37"/>
                      <a:pt x="1058" y="51"/>
                    </a:cubicBezTo>
                    <a:cubicBezTo>
                      <a:pt x="1053" y="65"/>
                      <a:pt x="1035" y="98"/>
                      <a:pt x="1024" y="110"/>
                    </a:cubicBezTo>
                    <a:cubicBezTo>
                      <a:pt x="955" y="189"/>
                      <a:pt x="936" y="178"/>
                      <a:pt x="830" y="195"/>
                    </a:cubicBezTo>
                    <a:cubicBezTo>
                      <a:pt x="818" y="203"/>
                      <a:pt x="777" y="229"/>
                      <a:pt x="770" y="237"/>
                    </a:cubicBezTo>
                    <a:cubicBezTo>
                      <a:pt x="762" y="247"/>
                      <a:pt x="760" y="261"/>
                      <a:pt x="753" y="271"/>
                    </a:cubicBezTo>
                    <a:cubicBezTo>
                      <a:pt x="746" y="281"/>
                      <a:pt x="736" y="288"/>
                      <a:pt x="728" y="297"/>
                    </a:cubicBezTo>
                    <a:cubicBezTo>
                      <a:pt x="709" y="355"/>
                      <a:pt x="709" y="394"/>
                      <a:pt x="669" y="441"/>
                    </a:cubicBezTo>
                    <a:cubicBezTo>
                      <a:pt x="660" y="452"/>
                      <a:pt x="655" y="468"/>
                      <a:pt x="643" y="475"/>
                    </a:cubicBezTo>
                    <a:cubicBezTo>
                      <a:pt x="631" y="482"/>
                      <a:pt x="615" y="480"/>
                      <a:pt x="601" y="483"/>
                    </a:cubicBezTo>
                    <a:cubicBezTo>
                      <a:pt x="503" y="532"/>
                      <a:pt x="438" y="527"/>
                      <a:pt x="321" y="534"/>
                    </a:cubicBezTo>
                    <a:cubicBezTo>
                      <a:pt x="302" y="581"/>
                      <a:pt x="299" y="644"/>
                      <a:pt x="271" y="686"/>
                    </a:cubicBezTo>
                    <a:cubicBezTo>
                      <a:pt x="246" y="724"/>
                      <a:pt x="212" y="758"/>
                      <a:pt x="186" y="797"/>
                    </a:cubicBezTo>
                    <a:cubicBezTo>
                      <a:pt x="183" y="808"/>
                      <a:pt x="174" y="819"/>
                      <a:pt x="177" y="830"/>
                    </a:cubicBezTo>
                    <a:cubicBezTo>
                      <a:pt x="180" y="842"/>
                      <a:pt x="196" y="846"/>
                      <a:pt x="203" y="856"/>
                    </a:cubicBezTo>
                    <a:cubicBezTo>
                      <a:pt x="208" y="863"/>
                      <a:pt x="208" y="873"/>
                      <a:pt x="211" y="881"/>
                    </a:cubicBezTo>
                    <a:cubicBezTo>
                      <a:pt x="206" y="910"/>
                      <a:pt x="205" y="1005"/>
                      <a:pt x="152" y="1017"/>
                    </a:cubicBezTo>
                    <a:cubicBezTo>
                      <a:pt x="124" y="1023"/>
                      <a:pt x="95" y="1022"/>
                      <a:pt x="67" y="1025"/>
                    </a:cubicBezTo>
                    <a:cubicBezTo>
                      <a:pt x="22" y="1037"/>
                      <a:pt x="45" y="1034"/>
                      <a:pt x="0" y="1034"/>
                    </a:cubicBezTo>
                  </a:path>
                </a:pathLst>
              </a:custGeom>
              <a:noFill/>
              <a:ln w="2857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4" name="Freeform 51"/>
              <p:cNvSpPr>
                <a:spLocks/>
              </p:cNvSpPr>
              <p:nvPr/>
            </p:nvSpPr>
            <p:spPr bwMode="auto">
              <a:xfrm rot="9646024" flipH="1">
                <a:off x="1687" y="3155"/>
                <a:ext cx="499" cy="953"/>
              </a:xfrm>
              <a:custGeom>
                <a:avLst/>
                <a:gdLst>
                  <a:gd name="T0" fmla="*/ 499 w 1092"/>
                  <a:gd name="T1" fmla="*/ 0 h 1037"/>
                  <a:gd name="T2" fmla="*/ 488 w 1092"/>
                  <a:gd name="T3" fmla="*/ 8 h 1037"/>
                  <a:gd name="T4" fmla="*/ 483 w 1092"/>
                  <a:gd name="T5" fmla="*/ 47 h 1037"/>
                  <a:gd name="T6" fmla="*/ 468 w 1092"/>
                  <a:gd name="T7" fmla="*/ 101 h 1037"/>
                  <a:gd name="T8" fmla="*/ 379 w 1092"/>
                  <a:gd name="T9" fmla="*/ 179 h 1037"/>
                  <a:gd name="T10" fmla="*/ 352 w 1092"/>
                  <a:gd name="T11" fmla="*/ 218 h 1037"/>
                  <a:gd name="T12" fmla="*/ 344 w 1092"/>
                  <a:gd name="T13" fmla="*/ 249 h 1037"/>
                  <a:gd name="T14" fmla="*/ 333 w 1092"/>
                  <a:gd name="T15" fmla="*/ 273 h 1037"/>
                  <a:gd name="T16" fmla="*/ 306 w 1092"/>
                  <a:gd name="T17" fmla="*/ 405 h 1037"/>
                  <a:gd name="T18" fmla="*/ 294 w 1092"/>
                  <a:gd name="T19" fmla="*/ 437 h 1037"/>
                  <a:gd name="T20" fmla="*/ 275 w 1092"/>
                  <a:gd name="T21" fmla="*/ 444 h 1037"/>
                  <a:gd name="T22" fmla="*/ 147 w 1092"/>
                  <a:gd name="T23" fmla="*/ 491 h 1037"/>
                  <a:gd name="T24" fmla="*/ 124 w 1092"/>
                  <a:gd name="T25" fmla="*/ 630 h 1037"/>
                  <a:gd name="T26" fmla="*/ 85 w 1092"/>
                  <a:gd name="T27" fmla="*/ 732 h 1037"/>
                  <a:gd name="T28" fmla="*/ 81 w 1092"/>
                  <a:gd name="T29" fmla="*/ 763 h 1037"/>
                  <a:gd name="T30" fmla="*/ 93 w 1092"/>
                  <a:gd name="T31" fmla="*/ 787 h 1037"/>
                  <a:gd name="T32" fmla="*/ 96 w 1092"/>
                  <a:gd name="T33" fmla="*/ 810 h 1037"/>
                  <a:gd name="T34" fmla="*/ 69 w 1092"/>
                  <a:gd name="T35" fmla="*/ 935 h 1037"/>
                  <a:gd name="T36" fmla="*/ 31 w 1092"/>
                  <a:gd name="T37" fmla="*/ 942 h 1037"/>
                  <a:gd name="T38" fmla="*/ 0 w 1092"/>
                  <a:gd name="T39" fmla="*/ 950 h 103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092"/>
                  <a:gd name="T61" fmla="*/ 0 h 1037"/>
                  <a:gd name="T62" fmla="*/ 1092 w 1092"/>
                  <a:gd name="T63" fmla="*/ 1037 h 1037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092" h="1037">
                    <a:moveTo>
                      <a:pt x="1092" y="0"/>
                    </a:moveTo>
                    <a:cubicBezTo>
                      <a:pt x="1084" y="3"/>
                      <a:pt x="1072" y="2"/>
                      <a:pt x="1067" y="9"/>
                    </a:cubicBezTo>
                    <a:cubicBezTo>
                      <a:pt x="1059" y="21"/>
                      <a:pt x="1063" y="37"/>
                      <a:pt x="1058" y="51"/>
                    </a:cubicBezTo>
                    <a:cubicBezTo>
                      <a:pt x="1053" y="65"/>
                      <a:pt x="1035" y="98"/>
                      <a:pt x="1024" y="110"/>
                    </a:cubicBezTo>
                    <a:cubicBezTo>
                      <a:pt x="955" y="189"/>
                      <a:pt x="936" y="178"/>
                      <a:pt x="830" y="195"/>
                    </a:cubicBezTo>
                    <a:cubicBezTo>
                      <a:pt x="818" y="203"/>
                      <a:pt x="777" y="229"/>
                      <a:pt x="770" y="237"/>
                    </a:cubicBezTo>
                    <a:cubicBezTo>
                      <a:pt x="762" y="247"/>
                      <a:pt x="760" y="261"/>
                      <a:pt x="753" y="271"/>
                    </a:cubicBezTo>
                    <a:cubicBezTo>
                      <a:pt x="746" y="281"/>
                      <a:pt x="736" y="288"/>
                      <a:pt x="728" y="297"/>
                    </a:cubicBezTo>
                    <a:cubicBezTo>
                      <a:pt x="709" y="355"/>
                      <a:pt x="709" y="394"/>
                      <a:pt x="669" y="441"/>
                    </a:cubicBezTo>
                    <a:cubicBezTo>
                      <a:pt x="660" y="452"/>
                      <a:pt x="655" y="468"/>
                      <a:pt x="643" y="475"/>
                    </a:cubicBezTo>
                    <a:cubicBezTo>
                      <a:pt x="631" y="482"/>
                      <a:pt x="615" y="480"/>
                      <a:pt x="601" y="483"/>
                    </a:cubicBezTo>
                    <a:cubicBezTo>
                      <a:pt x="503" y="532"/>
                      <a:pt x="438" y="527"/>
                      <a:pt x="321" y="534"/>
                    </a:cubicBezTo>
                    <a:cubicBezTo>
                      <a:pt x="302" y="581"/>
                      <a:pt x="299" y="644"/>
                      <a:pt x="271" y="686"/>
                    </a:cubicBezTo>
                    <a:cubicBezTo>
                      <a:pt x="246" y="724"/>
                      <a:pt x="212" y="758"/>
                      <a:pt x="186" y="797"/>
                    </a:cubicBezTo>
                    <a:cubicBezTo>
                      <a:pt x="183" y="808"/>
                      <a:pt x="174" y="819"/>
                      <a:pt x="177" y="830"/>
                    </a:cubicBezTo>
                    <a:cubicBezTo>
                      <a:pt x="180" y="842"/>
                      <a:pt x="196" y="846"/>
                      <a:pt x="203" y="856"/>
                    </a:cubicBezTo>
                    <a:cubicBezTo>
                      <a:pt x="208" y="863"/>
                      <a:pt x="208" y="873"/>
                      <a:pt x="211" y="881"/>
                    </a:cubicBezTo>
                    <a:cubicBezTo>
                      <a:pt x="206" y="910"/>
                      <a:pt x="205" y="1005"/>
                      <a:pt x="152" y="1017"/>
                    </a:cubicBezTo>
                    <a:cubicBezTo>
                      <a:pt x="124" y="1023"/>
                      <a:pt x="95" y="1022"/>
                      <a:pt x="67" y="1025"/>
                    </a:cubicBezTo>
                    <a:cubicBezTo>
                      <a:pt x="22" y="1037"/>
                      <a:pt x="45" y="1034"/>
                      <a:pt x="0" y="1034"/>
                    </a:cubicBezTo>
                  </a:path>
                </a:pathLst>
              </a:custGeom>
              <a:noFill/>
              <a:ln w="2857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5" name="Freeform 52"/>
              <p:cNvSpPr>
                <a:spLocks/>
              </p:cNvSpPr>
              <p:nvPr/>
            </p:nvSpPr>
            <p:spPr bwMode="auto">
              <a:xfrm>
                <a:off x="431" y="3905"/>
                <a:ext cx="221" cy="296"/>
              </a:xfrm>
              <a:custGeom>
                <a:avLst/>
                <a:gdLst>
                  <a:gd name="T0" fmla="*/ 18 w 221"/>
                  <a:gd name="T1" fmla="*/ 0 h 296"/>
                  <a:gd name="T2" fmla="*/ 69 w 221"/>
                  <a:gd name="T3" fmla="*/ 152 h 296"/>
                  <a:gd name="T4" fmla="*/ 120 w 221"/>
                  <a:gd name="T5" fmla="*/ 186 h 296"/>
                  <a:gd name="T6" fmla="*/ 145 w 221"/>
                  <a:gd name="T7" fmla="*/ 263 h 296"/>
                  <a:gd name="T8" fmla="*/ 221 w 221"/>
                  <a:gd name="T9" fmla="*/ 296 h 29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1"/>
                  <a:gd name="T16" fmla="*/ 0 h 296"/>
                  <a:gd name="T17" fmla="*/ 221 w 221"/>
                  <a:gd name="T18" fmla="*/ 296 h 29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1" h="296">
                    <a:moveTo>
                      <a:pt x="18" y="0"/>
                    </a:moveTo>
                    <a:cubicBezTo>
                      <a:pt x="23" y="72"/>
                      <a:pt x="0" y="131"/>
                      <a:pt x="69" y="152"/>
                    </a:cubicBezTo>
                    <a:cubicBezTo>
                      <a:pt x="86" y="163"/>
                      <a:pt x="103" y="175"/>
                      <a:pt x="120" y="186"/>
                    </a:cubicBezTo>
                    <a:cubicBezTo>
                      <a:pt x="127" y="191"/>
                      <a:pt x="137" y="253"/>
                      <a:pt x="145" y="263"/>
                    </a:cubicBezTo>
                    <a:cubicBezTo>
                      <a:pt x="162" y="285"/>
                      <a:pt x="221" y="296"/>
                      <a:pt x="221" y="296"/>
                    </a:cubicBezTo>
                  </a:path>
                </a:pathLst>
              </a:custGeom>
              <a:noFill/>
              <a:ln w="2857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6" name="Freeform 53"/>
              <p:cNvSpPr>
                <a:spLocks/>
              </p:cNvSpPr>
              <p:nvPr/>
            </p:nvSpPr>
            <p:spPr bwMode="auto">
              <a:xfrm>
                <a:off x="93" y="3812"/>
                <a:ext cx="381" cy="364"/>
              </a:xfrm>
              <a:custGeom>
                <a:avLst/>
                <a:gdLst>
                  <a:gd name="T0" fmla="*/ 381 w 381"/>
                  <a:gd name="T1" fmla="*/ 0 h 364"/>
                  <a:gd name="T2" fmla="*/ 254 w 381"/>
                  <a:gd name="T3" fmla="*/ 110 h 364"/>
                  <a:gd name="T4" fmla="*/ 187 w 381"/>
                  <a:gd name="T5" fmla="*/ 118 h 364"/>
                  <a:gd name="T6" fmla="*/ 76 w 381"/>
                  <a:gd name="T7" fmla="*/ 262 h 364"/>
                  <a:gd name="T8" fmla="*/ 93 w 381"/>
                  <a:gd name="T9" fmla="*/ 288 h 364"/>
                  <a:gd name="T10" fmla="*/ 68 w 381"/>
                  <a:gd name="T11" fmla="*/ 313 h 364"/>
                  <a:gd name="T12" fmla="*/ 0 w 381"/>
                  <a:gd name="T13" fmla="*/ 364 h 36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81"/>
                  <a:gd name="T22" fmla="*/ 0 h 364"/>
                  <a:gd name="T23" fmla="*/ 381 w 381"/>
                  <a:gd name="T24" fmla="*/ 364 h 36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81" h="364">
                    <a:moveTo>
                      <a:pt x="381" y="0"/>
                    </a:moveTo>
                    <a:cubicBezTo>
                      <a:pt x="343" y="26"/>
                      <a:pt x="297" y="98"/>
                      <a:pt x="254" y="110"/>
                    </a:cubicBezTo>
                    <a:cubicBezTo>
                      <a:pt x="232" y="116"/>
                      <a:pt x="209" y="115"/>
                      <a:pt x="187" y="118"/>
                    </a:cubicBezTo>
                    <a:cubicBezTo>
                      <a:pt x="139" y="150"/>
                      <a:pt x="96" y="207"/>
                      <a:pt x="76" y="262"/>
                    </a:cubicBezTo>
                    <a:cubicBezTo>
                      <a:pt x="82" y="271"/>
                      <a:pt x="95" y="278"/>
                      <a:pt x="93" y="288"/>
                    </a:cubicBezTo>
                    <a:cubicBezTo>
                      <a:pt x="91" y="300"/>
                      <a:pt x="75" y="304"/>
                      <a:pt x="68" y="313"/>
                    </a:cubicBezTo>
                    <a:cubicBezTo>
                      <a:pt x="43" y="343"/>
                      <a:pt x="36" y="347"/>
                      <a:pt x="0" y="364"/>
                    </a:cubicBezTo>
                  </a:path>
                </a:pathLst>
              </a:custGeom>
              <a:noFill/>
              <a:ln w="2857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7" name="Freeform 54"/>
              <p:cNvSpPr>
                <a:spLocks/>
              </p:cNvSpPr>
              <p:nvPr/>
            </p:nvSpPr>
            <p:spPr bwMode="auto">
              <a:xfrm rot="4137786">
                <a:off x="1897" y="3847"/>
                <a:ext cx="221" cy="296"/>
              </a:xfrm>
              <a:custGeom>
                <a:avLst/>
                <a:gdLst>
                  <a:gd name="T0" fmla="*/ 18 w 221"/>
                  <a:gd name="T1" fmla="*/ 0 h 296"/>
                  <a:gd name="T2" fmla="*/ 69 w 221"/>
                  <a:gd name="T3" fmla="*/ 152 h 296"/>
                  <a:gd name="T4" fmla="*/ 120 w 221"/>
                  <a:gd name="T5" fmla="*/ 186 h 296"/>
                  <a:gd name="T6" fmla="*/ 145 w 221"/>
                  <a:gd name="T7" fmla="*/ 263 h 296"/>
                  <a:gd name="T8" fmla="*/ 221 w 221"/>
                  <a:gd name="T9" fmla="*/ 296 h 29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1"/>
                  <a:gd name="T16" fmla="*/ 0 h 296"/>
                  <a:gd name="T17" fmla="*/ 221 w 221"/>
                  <a:gd name="T18" fmla="*/ 296 h 29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1" h="296">
                    <a:moveTo>
                      <a:pt x="18" y="0"/>
                    </a:moveTo>
                    <a:cubicBezTo>
                      <a:pt x="23" y="72"/>
                      <a:pt x="0" y="131"/>
                      <a:pt x="69" y="152"/>
                    </a:cubicBezTo>
                    <a:cubicBezTo>
                      <a:pt x="86" y="163"/>
                      <a:pt x="103" y="175"/>
                      <a:pt x="120" y="186"/>
                    </a:cubicBezTo>
                    <a:cubicBezTo>
                      <a:pt x="127" y="191"/>
                      <a:pt x="137" y="253"/>
                      <a:pt x="145" y="263"/>
                    </a:cubicBezTo>
                    <a:cubicBezTo>
                      <a:pt x="162" y="285"/>
                      <a:pt x="221" y="296"/>
                      <a:pt x="221" y="296"/>
                    </a:cubicBezTo>
                  </a:path>
                </a:pathLst>
              </a:custGeom>
              <a:noFill/>
              <a:ln w="2857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8" name="Freeform 55"/>
              <p:cNvSpPr>
                <a:spLocks/>
              </p:cNvSpPr>
              <p:nvPr/>
            </p:nvSpPr>
            <p:spPr bwMode="auto">
              <a:xfrm>
                <a:off x="1043" y="3521"/>
                <a:ext cx="381" cy="364"/>
              </a:xfrm>
              <a:custGeom>
                <a:avLst/>
                <a:gdLst>
                  <a:gd name="T0" fmla="*/ 381 w 381"/>
                  <a:gd name="T1" fmla="*/ 0 h 364"/>
                  <a:gd name="T2" fmla="*/ 254 w 381"/>
                  <a:gd name="T3" fmla="*/ 110 h 364"/>
                  <a:gd name="T4" fmla="*/ 187 w 381"/>
                  <a:gd name="T5" fmla="*/ 118 h 364"/>
                  <a:gd name="T6" fmla="*/ 76 w 381"/>
                  <a:gd name="T7" fmla="*/ 262 h 364"/>
                  <a:gd name="T8" fmla="*/ 93 w 381"/>
                  <a:gd name="T9" fmla="*/ 288 h 364"/>
                  <a:gd name="T10" fmla="*/ 68 w 381"/>
                  <a:gd name="T11" fmla="*/ 313 h 364"/>
                  <a:gd name="T12" fmla="*/ 0 w 381"/>
                  <a:gd name="T13" fmla="*/ 364 h 36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81"/>
                  <a:gd name="T22" fmla="*/ 0 h 364"/>
                  <a:gd name="T23" fmla="*/ 381 w 381"/>
                  <a:gd name="T24" fmla="*/ 364 h 36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81" h="364">
                    <a:moveTo>
                      <a:pt x="381" y="0"/>
                    </a:moveTo>
                    <a:cubicBezTo>
                      <a:pt x="343" y="26"/>
                      <a:pt x="297" y="98"/>
                      <a:pt x="254" y="110"/>
                    </a:cubicBezTo>
                    <a:cubicBezTo>
                      <a:pt x="232" y="116"/>
                      <a:pt x="209" y="115"/>
                      <a:pt x="187" y="118"/>
                    </a:cubicBezTo>
                    <a:cubicBezTo>
                      <a:pt x="139" y="150"/>
                      <a:pt x="96" y="207"/>
                      <a:pt x="76" y="262"/>
                    </a:cubicBezTo>
                    <a:cubicBezTo>
                      <a:pt x="82" y="271"/>
                      <a:pt x="95" y="278"/>
                      <a:pt x="93" y="288"/>
                    </a:cubicBezTo>
                    <a:cubicBezTo>
                      <a:pt x="91" y="300"/>
                      <a:pt x="75" y="304"/>
                      <a:pt x="68" y="313"/>
                    </a:cubicBezTo>
                    <a:cubicBezTo>
                      <a:pt x="43" y="343"/>
                      <a:pt x="36" y="347"/>
                      <a:pt x="0" y="364"/>
                    </a:cubicBezTo>
                  </a:path>
                </a:pathLst>
              </a:custGeom>
              <a:noFill/>
              <a:ln w="2857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9" name="Freeform 56"/>
              <p:cNvSpPr>
                <a:spLocks/>
              </p:cNvSpPr>
              <p:nvPr/>
            </p:nvSpPr>
            <p:spPr bwMode="auto">
              <a:xfrm>
                <a:off x="1107" y="3795"/>
                <a:ext cx="70" cy="404"/>
              </a:xfrm>
              <a:custGeom>
                <a:avLst/>
                <a:gdLst>
                  <a:gd name="T0" fmla="*/ 20 w 70"/>
                  <a:gd name="T1" fmla="*/ 0 h 404"/>
                  <a:gd name="T2" fmla="*/ 70 w 70"/>
                  <a:gd name="T3" fmla="*/ 85 h 404"/>
                  <a:gd name="T4" fmla="*/ 62 w 70"/>
                  <a:gd name="T5" fmla="*/ 186 h 404"/>
                  <a:gd name="T6" fmla="*/ 3 w 70"/>
                  <a:gd name="T7" fmla="*/ 262 h 404"/>
                  <a:gd name="T8" fmla="*/ 20 w 70"/>
                  <a:gd name="T9" fmla="*/ 364 h 404"/>
                  <a:gd name="T10" fmla="*/ 28 w 70"/>
                  <a:gd name="T11" fmla="*/ 398 h 40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0"/>
                  <a:gd name="T19" fmla="*/ 0 h 404"/>
                  <a:gd name="T20" fmla="*/ 70 w 70"/>
                  <a:gd name="T21" fmla="*/ 404 h 40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0" h="404">
                    <a:moveTo>
                      <a:pt x="20" y="0"/>
                    </a:moveTo>
                    <a:cubicBezTo>
                      <a:pt x="31" y="33"/>
                      <a:pt x="54" y="53"/>
                      <a:pt x="70" y="85"/>
                    </a:cubicBezTo>
                    <a:cubicBezTo>
                      <a:pt x="67" y="119"/>
                      <a:pt x="69" y="153"/>
                      <a:pt x="62" y="186"/>
                    </a:cubicBezTo>
                    <a:cubicBezTo>
                      <a:pt x="57" y="212"/>
                      <a:pt x="18" y="240"/>
                      <a:pt x="3" y="262"/>
                    </a:cubicBezTo>
                    <a:cubicBezTo>
                      <a:pt x="18" y="404"/>
                      <a:pt x="0" y="295"/>
                      <a:pt x="20" y="364"/>
                    </a:cubicBezTo>
                    <a:cubicBezTo>
                      <a:pt x="23" y="375"/>
                      <a:pt x="28" y="398"/>
                      <a:pt x="28" y="398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0" name="Freeform 57"/>
              <p:cNvSpPr>
                <a:spLocks/>
              </p:cNvSpPr>
              <p:nvPr/>
            </p:nvSpPr>
            <p:spPr bwMode="auto">
              <a:xfrm>
                <a:off x="686" y="3719"/>
                <a:ext cx="85" cy="415"/>
              </a:xfrm>
              <a:custGeom>
                <a:avLst/>
                <a:gdLst>
                  <a:gd name="T0" fmla="*/ 0 w 85"/>
                  <a:gd name="T1" fmla="*/ 0 h 415"/>
                  <a:gd name="T2" fmla="*/ 51 w 85"/>
                  <a:gd name="T3" fmla="*/ 101 h 415"/>
                  <a:gd name="T4" fmla="*/ 26 w 85"/>
                  <a:gd name="T5" fmla="*/ 211 h 415"/>
                  <a:gd name="T6" fmla="*/ 9 w 85"/>
                  <a:gd name="T7" fmla="*/ 262 h 415"/>
                  <a:gd name="T8" fmla="*/ 68 w 85"/>
                  <a:gd name="T9" fmla="*/ 364 h 415"/>
                  <a:gd name="T10" fmla="*/ 85 w 85"/>
                  <a:gd name="T11" fmla="*/ 415 h 41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5"/>
                  <a:gd name="T19" fmla="*/ 0 h 415"/>
                  <a:gd name="T20" fmla="*/ 85 w 85"/>
                  <a:gd name="T21" fmla="*/ 415 h 41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5" h="415">
                    <a:moveTo>
                      <a:pt x="0" y="0"/>
                    </a:moveTo>
                    <a:cubicBezTo>
                      <a:pt x="22" y="33"/>
                      <a:pt x="29" y="69"/>
                      <a:pt x="51" y="101"/>
                    </a:cubicBezTo>
                    <a:cubicBezTo>
                      <a:pt x="65" y="146"/>
                      <a:pt x="43" y="172"/>
                      <a:pt x="26" y="211"/>
                    </a:cubicBezTo>
                    <a:cubicBezTo>
                      <a:pt x="19" y="227"/>
                      <a:pt x="9" y="262"/>
                      <a:pt x="9" y="262"/>
                    </a:cubicBezTo>
                    <a:cubicBezTo>
                      <a:pt x="20" y="309"/>
                      <a:pt x="33" y="329"/>
                      <a:pt x="68" y="364"/>
                    </a:cubicBezTo>
                    <a:cubicBezTo>
                      <a:pt x="74" y="381"/>
                      <a:pt x="85" y="415"/>
                      <a:pt x="85" y="415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1" name="Freeform 58"/>
              <p:cNvSpPr>
                <a:spLocks/>
              </p:cNvSpPr>
              <p:nvPr/>
            </p:nvSpPr>
            <p:spPr bwMode="auto">
              <a:xfrm>
                <a:off x="93" y="3414"/>
                <a:ext cx="932" cy="525"/>
              </a:xfrm>
              <a:custGeom>
                <a:avLst/>
                <a:gdLst>
                  <a:gd name="T0" fmla="*/ 932 w 932"/>
                  <a:gd name="T1" fmla="*/ 0 h 525"/>
                  <a:gd name="T2" fmla="*/ 703 w 932"/>
                  <a:gd name="T3" fmla="*/ 42 h 525"/>
                  <a:gd name="T4" fmla="*/ 593 w 932"/>
                  <a:gd name="T5" fmla="*/ 76 h 525"/>
                  <a:gd name="T6" fmla="*/ 568 w 932"/>
                  <a:gd name="T7" fmla="*/ 84 h 525"/>
                  <a:gd name="T8" fmla="*/ 458 w 932"/>
                  <a:gd name="T9" fmla="*/ 135 h 525"/>
                  <a:gd name="T10" fmla="*/ 364 w 932"/>
                  <a:gd name="T11" fmla="*/ 178 h 525"/>
                  <a:gd name="T12" fmla="*/ 280 w 932"/>
                  <a:gd name="T13" fmla="*/ 228 h 525"/>
                  <a:gd name="T14" fmla="*/ 195 w 932"/>
                  <a:gd name="T15" fmla="*/ 237 h 525"/>
                  <a:gd name="T16" fmla="*/ 119 w 932"/>
                  <a:gd name="T17" fmla="*/ 271 h 525"/>
                  <a:gd name="T18" fmla="*/ 110 w 932"/>
                  <a:gd name="T19" fmla="*/ 296 h 525"/>
                  <a:gd name="T20" fmla="*/ 102 w 932"/>
                  <a:gd name="T21" fmla="*/ 372 h 525"/>
                  <a:gd name="T22" fmla="*/ 51 w 932"/>
                  <a:gd name="T23" fmla="*/ 415 h 525"/>
                  <a:gd name="T24" fmla="*/ 0 w 932"/>
                  <a:gd name="T25" fmla="*/ 525 h 52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932"/>
                  <a:gd name="T40" fmla="*/ 0 h 525"/>
                  <a:gd name="T41" fmla="*/ 932 w 932"/>
                  <a:gd name="T42" fmla="*/ 525 h 525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932" h="525">
                    <a:moveTo>
                      <a:pt x="932" y="0"/>
                    </a:moveTo>
                    <a:cubicBezTo>
                      <a:pt x="849" y="27"/>
                      <a:pt x="793" y="35"/>
                      <a:pt x="703" y="42"/>
                    </a:cubicBezTo>
                    <a:cubicBezTo>
                      <a:pt x="665" y="51"/>
                      <a:pt x="630" y="64"/>
                      <a:pt x="593" y="76"/>
                    </a:cubicBezTo>
                    <a:cubicBezTo>
                      <a:pt x="585" y="79"/>
                      <a:pt x="568" y="84"/>
                      <a:pt x="568" y="84"/>
                    </a:cubicBezTo>
                    <a:cubicBezTo>
                      <a:pt x="532" y="111"/>
                      <a:pt x="500" y="121"/>
                      <a:pt x="458" y="135"/>
                    </a:cubicBezTo>
                    <a:cubicBezTo>
                      <a:pt x="427" y="155"/>
                      <a:pt x="396" y="160"/>
                      <a:pt x="364" y="178"/>
                    </a:cubicBezTo>
                    <a:cubicBezTo>
                      <a:pt x="340" y="192"/>
                      <a:pt x="306" y="222"/>
                      <a:pt x="280" y="228"/>
                    </a:cubicBezTo>
                    <a:cubicBezTo>
                      <a:pt x="252" y="235"/>
                      <a:pt x="223" y="234"/>
                      <a:pt x="195" y="237"/>
                    </a:cubicBezTo>
                    <a:cubicBezTo>
                      <a:pt x="167" y="246"/>
                      <a:pt x="146" y="261"/>
                      <a:pt x="119" y="271"/>
                    </a:cubicBezTo>
                    <a:cubicBezTo>
                      <a:pt x="116" y="279"/>
                      <a:pt x="111" y="287"/>
                      <a:pt x="110" y="296"/>
                    </a:cubicBezTo>
                    <a:cubicBezTo>
                      <a:pt x="106" y="321"/>
                      <a:pt x="110" y="348"/>
                      <a:pt x="102" y="372"/>
                    </a:cubicBezTo>
                    <a:cubicBezTo>
                      <a:pt x="96" y="389"/>
                      <a:pt x="64" y="404"/>
                      <a:pt x="51" y="415"/>
                    </a:cubicBezTo>
                    <a:cubicBezTo>
                      <a:pt x="9" y="450"/>
                      <a:pt x="0" y="470"/>
                      <a:pt x="0" y="525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2" name="Freeform 59"/>
              <p:cNvSpPr>
                <a:spLocks/>
              </p:cNvSpPr>
              <p:nvPr/>
            </p:nvSpPr>
            <p:spPr bwMode="auto">
              <a:xfrm>
                <a:off x="272" y="3657"/>
                <a:ext cx="110" cy="246"/>
              </a:xfrm>
              <a:custGeom>
                <a:avLst/>
                <a:gdLst>
                  <a:gd name="T0" fmla="*/ 110 w 110"/>
                  <a:gd name="T1" fmla="*/ 0 h 246"/>
                  <a:gd name="T2" fmla="*/ 59 w 110"/>
                  <a:gd name="T3" fmla="*/ 51 h 246"/>
                  <a:gd name="T4" fmla="*/ 42 w 110"/>
                  <a:gd name="T5" fmla="*/ 102 h 246"/>
                  <a:gd name="T6" fmla="*/ 0 w 110"/>
                  <a:gd name="T7" fmla="*/ 246 h 24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10"/>
                  <a:gd name="T13" fmla="*/ 0 h 246"/>
                  <a:gd name="T14" fmla="*/ 110 w 110"/>
                  <a:gd name="T15" fmla="*/ 246 h 24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10" h="246">
                    <a:moveTo>
                      <a:pt x="110" y="0"/>
                    </a:moveTo>
                    <a:cubicBezTo>
                      <a:pt x="83" y="17"/>
                      <a:pt x="75" y="19"/>
                      <a:pt x="59" y="51"/>
                    </a:cubicBezTo>
                    <a:cubicBezTo>
                      <a:pt x="51" y="67"/>
                      <a:pt x="42" y="102"/>
                      <a:pt x="42" y="102"/>
                    </a:cubicBezTo>
                    <a:cubicBezTo>
                      <a:pt x="40" y="127"/>
                      <a:pt x="68" y="246"/>
                      <a:pt x="0" y="246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3" name="Freeform 61"/>
              <p:cNvSpPr>
                <a:spLocks/>
              </p:cNvSpPr>
              <p:nvPr/>
            </p:nvSpPr>
            <p:spPr bwMode="auto">
              <a:xfrm>
                <a:off x="1220" y="3659"/>
                <a:ext cx="254" cy="610"/>
              </a:xfrm>
              <a:custGeom>
                <a:avLst/>
                <a:gdLst>
                  <a:gd name="T0" fmla="*/ 0 w 254"/>
                  <a:gd name="T1" fmla="*/ 0 h 610"/>
                  <a:gd name="T2" fmla="*/ 76 w 254"/>
                  <a:gd name="T3" fmla="*/ 85 h 610"/>
                  <a:gd name="T4" fmla="*/ 93 w 254"/>
                  <a:gd name="T5" fmla="*/ 127 h 610"/>
                  <a:gd name="T6" fmla="*/ 118 w 254"/>
                  <a:gd name="T7" fmla="*/ 153 h 610"/>
                  <a:gd name="T8" fmla="*/ 76 w 254"/>
                  <a:gd name="T9" fmla="*/ 297 h 610"/>
                  <a:gd name="T10" fmla="*/ 169 w 254"/>
                  <a:gd name="T11" fmla="*/ 483 h 610"/>
                  <a:gd name="T12" fmla="*/ 237 w 254"/>
                  <a:gd name="T13" fmla="*/ 534 h 610"/>
                  <a:gd name="T14" fmla="*/ 254 w 254"/>
                  <a:gd name="T15" fmla="*/ 610 h 61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4"/>
                  <a:gd name="T25" fmla="*/ 0 h 610"/>
                  <a:gd name="T26" fmla="*/ 254 w 254"/>
                  <a:gd name="T27" fmla="*/ 610 h 61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4" h="610">
                    <a:moveTo>
                      <a:pt x="0" y="0"/>
                    </a:moveTo>
                    <a:cubicBezTo>
                      <a:pt x="23" y="35"/>
                      <a:pt x="42" y="60"/>
                      <a:pt x="76" y="85"/>
                    </a:cubicBezTo>
                    <a:cubicBezTo>
                      <a:pt x="82" y="99"/>
                      <a:pt x="85" y="114"/>
                      <a:pt x="93" y="127"/>
                    </a:cubicBezTo>
                    <a:cubicBezTo>
                      <a:pt x="99" y="137"/>
                      <a:pt x="117" y="141"/>
                      <a:pt x="118" y="153"/>
                    </a:cubicBezTo>
                    <a:cubicBezTo>
                      <a:pt x="121" y="190"/>
                      <a:pt x="98" y="264"/>
                      <a:pt x="76" y="297"/>
                    </a:cubicBezTo>
                    <a:cubicBezTo>
                      <a:pt x="52" y="371"/>
                      <a:pt x="111" y="444"/>
                      <a:pt x="169" y="483"/>
                    </a:cubicBezTo>
                    <a:cubicBezTo>
                      <a:pt x="189" y="513"/>
                      <a:pt x="203" y="522"/>
                      <a:pt x="237" y="534"/>
                    </a:cubicBezTo>
                    <a:cubicBezTo>
                      <a:pt x="243" y="557"/>
                      <a:pt x="254" y="586"/>
                      <a:pt x="254" y="610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4" name="Freeform 62"/>
              <p:cNvSpPr>
                <a:spLocks/>
              </p:cNvSpPr>
              <p:nvPr/>
            </p:nvSpPr>
            <p:spPr bwMode="auto">
              <a:xfrm>
                <a:off x="847" y="3676"/>
                <a:ext cx="102" cy="610"/>
              </a:xfrm>
              <a:custGeom>
                <a:avLst/>
                <a:gdLst>
                  <a:gd name="T0" fmla="*/ 0 w 102"/>
                  <a:gd name="T1" fmla="*/ 0 h 610"/>
                  <a:gd name="T2" fmla="*/ 9 w 102"/>
                  <a:gd name="T3" fmla="*/ 76 h 610"/>
                  <a:gd name="T4" fmla="*/ 34 w 102"/>
                  <a:gd name="T5" fmla="*/ 110 h 610"/>
                  <a:gd name="T6" fmla="*/ 51 w 102"/>
                  <a:gd name="T7" fmla="*/ 161 h 610"/>
                  <a:gd name="T8" fmla="*/ 51 w 102"/>
                  <a:gd name="T9" fmla="*/ 415 h 610"/>
                  <a:gd name="T10" fmla="*/ 85 w 102"/>
                  <a:gd name="T11" fmla="*/ 500 h 610"/>
                  <a:gd name="T12" fmla="*/ 102 w 102"/>
                  <a:gd name="T13" fmla="*/ 551 h 610"/>
                  <a:gd name="T14" fmla="*/ 93 w 102"/>
                  <a:gd name="T15" fmla="*/ 585 h 610"/>
                  <a:gd name="T16" fmla="*/ 76 w 102"/>
                  <a:gd name="T17" fmla="*/ 610 h 61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02"/>
                  <a:gd name="T28" fmla="*/ 0 h 610"/>
                  <a:gd name="T29" fmla="*/ 102 w 102"/>
                  <a:gd name="T30" fmla="*/ 610 h 61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02" h="610">
                    <a:moveTo>
                      <a:pt x="0" y="0"/>
                    </a:moveTo>
                    <a:cubicBezTo>
                      <a:pt x="3" y="25"/>
                      <a:pt x="1" y="52"/>
                      <a:pt x="9" y="76"/>
                    </a:cubicBezTo>
                    <a:cubicBezTo>
                      <a:pt x="13" y="89"/>
                      <a:pt x="27" y="98"/>
                      <a:pt x="34" y="110"/>
                    </a:cubicBezTo>
                    <a:cubicBezTo>
                      <a:pt x="43" y="126"/>
                      <a:pt x="45" y="144"/>
                      <a:pt x="51" y="161"/>
                    </a:cubicBezTo>
                    <a:cubicBezTo>
                      <a:pt x="45" y="248"/>
                      <a:pt x="23" y="331"/>
                      <a:pt x="51" y="415"/>
                    </a:cubicBezTo>
                    <a:cubicBezTo>
                      <a:pt x="61" y="444"/>
                      <a:pt x="75" y="471"/>
                      <a:pt x="85" y="500"/>
                    </a:cubicBezTo>
                    <a:cubicBezTo>
                      <a:pt x="91" y="517"/>
                      <a:pt x="102" y="551"/>
                      <a:pt x="102" y="551"/>
                    </a:cubicBezTo>
                    <a:cubicBezTo>
                      <a:pt x="99" y="562"/>
                      <a:pt x="98" y="574"/>
                      <a:pt x="93" y="585"/>
                    </a:cubicBezTo>
                    <a:cubicBezTo>
                      <a:pt x="89" y="594"/>
                      <a:pt x="76" y="610"/>
                      <a:pt x="76" y="610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5" name="Freeform 63"/>
              <p:cNvSpPr>
                <a:spLocks/>
              </p:cNvSpPr>
              <p:nvPr/>
            </p:nvSpPr>
            <p:spPr bwMode="auto">
              <a:xfrm>
                <a:off x="889" y="4040"/>
                <a:ext cx="136" cy="212"/>
              </a:xfrm>
              <a:custGeom>
                <a:avLst/>
                <a:gdLst>
                  <a:gd name="T0" fmla="*/ 0 w 136"/>
                  <a:gd name="T1" fmla="*/ 0 h 212"/>
                  <a:gd name="T2" fmla="*/ 68 w 136"/>
                  <a:gd name="T3" fmla="*/ 68 h 212"/>
                  <a:gd name="T4" fmla="*/ 77 w 136"/>
                  <a:gd name="T5" fmla="*/ 144 h 212"/>
                  <a:gd name="T6" fmla="*/ 136 w 136"/>
                  <a:gd name="T7" fmla="*/ 212 h 2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"/>
                  <a:gd name="T13" fmla="*/ 0 h 212"/>
                  <a:gd name="T14" fmla="*/ 136 w 136"/>
                  <a:gd name="T15" fmla="*/ 212 h 2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" h="212">
                    <a:moveTo>
                      <a:pt x="0" y="0"/>
                    </a:moveTo>
                    <a:cubicBezTo>
                      <a:pt x="29" y="19"/>
                      <a:pt x="43" y="43"/>
                      <a:pt x="68" y="68"/>
                    </a:cubicBezTo>
                    <a:cubicBezTo>
                      <a:pt x="71" y="93"/>
                      <a:pt x="66" y="121"/>
                      <a:pt x="77" y="144"/>
                    </a:cubicBezTo>
                    <a:cubicBezTo>
                      <a:pt x="90" y="171"/>
                      <a:pt x="122" y="185"/>
                      <a:pt x="136" y="212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6" name="Freeform 64"/>
              <p:cNvSpPr>
                <a:spLocks/>
              </p:cNvSpPr>
              <p:nvPr/>
            </p:nvSpPr>
            <p:spPr bwMode="auto">
              <a:xfrm>
                <a:off x="1618" y="3659"/>
                <a:ext cx="237" cy="602"/>
              </a:xfrm>
              <a:custGeom>
                <a:avLst/>
                <a:gdLst>
                  <a:gd name="T0" fmla="*/ 220 w 237"/>
                  <a:gd name="T1" fmla="*/ 0 h 602"/>
                  <a:gd name="T2" fmla="*/ 135 w 237"/>
                  <a:gd name="T3" fmla="*/ 237 h 602"/>
                  <a:gd name="T4" fmla="*/ 102 w 237"/>
                  <a:gd name="T5" fmla="*/ 322 h 602"/>
                  <a:gd name="T6" fmla="*/ 110 w 237"/>
                  <a:gd name="T7" fmla="*/ 407 h 602"/>
                  <a:gd name="T8" fmla="*/ 118 w 237"/>
                  <a:gd name="T9" fmla="*/ 432 h 602"/>
                  <a:gd name="T10" fmla="*/ 42 w 237"/>
                  <a:gd name="T11" fmla="*/ 542 h 602"/>
                  <a:gd name="T12" fmla="*/ 0 w 237"/>
                  <a:gd name="T13" fmla="*/ 602 h 60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37"/>
                  <a:gd name="T22" fmla="*/ 0 h 602"/>
                  <a:gd name="T23" fmla="*/ 237 w 237"/>
                  <a:gd name="T24" fmla="*/ 602 h 60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37" h="602">
                    <a:moveTo>
                      <a:pt x="220" y="0"/>
                    </a:moveTo>
                    <a:cubicBezTo>
                      <a:pt x="213" y="138"/>
                      <a:pt x="237" y="174"/>
                      <a:pt x="135" y="237"/>
                    </a:cubicBezTo>
                    <a:cubicBezTo>
                      <a:pt x="117" y="265"/>
                      <a:pt x="112" y="291"/>
                      <a:pt x="102" y="322"/>
                    </a:cubicBezTo>
                    <a:cubicBezTo>
                      <a:pt x="105" y="350"/>
                      <a:pt x="106" y="379"/>
                      <a:pt x="110" y="407"/>
                    </a:cubicBezTo>
                    <a:cubicBezTo>
                      <a:pt x="111" y="416"/>
                      <a:pt x="120" y="424"/>
                      <a:pt x="118" y="432"/>
                    </a:cubicBezTo>
                    <a:cubicBezTo>
                      <a:pt x="102" y="493"/>
                      <a:pt x="83" y="502"/>
                      <a:pt x="42" y="542"/>
                    </a:cubicBezTo>
                    <a:cubicBezTo>
                      <a:pt x="33" y="571"/>
                      <a:pt x="20" y="580"/>
                      <a:pt x="0" y="602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7" name="Freeform 65"/>
              <p:cNvSpPr>
                <a:spLocks/>
              </p:cNvSpPr>
              <p:nvPr/>
            </p:nvSpPr>
            <p:spPr bwMode="auto">
              <a:xfrm>
                <a:off x="1542" y="4007"/>
                <a:ext cx="178" cy="177"/>
              </a:xfrm>
              <a:custGeom>
                <a:avLst/>
                <a:gdLst>
                  <a:gd name="T0" fmla="*/ 178 w 178"/>
                  <a:gd name="T1" fmla="*/ 0 h 177"/>
                  <a:gd name="T2" fmla="*/ 93 w 178"/>
                  <a:gd name="T3" fmla="*/ 25 h 177"/>
                  <a:gd name="T4" fmla="*/ 34 w 178"/>
                  <a:gd name="T5" fmla="*/ 144 h 177"/>
                  <a:gd name="T6" fmla="*/ 25 w 178"/>
                  <a:gd name="T7" fmla="*/ 169 h 177"/>
                  <a:gd name="T8" fmla="*/ 0 w 178"/>
                  <a:gd name="T9" fmla="*/ 177 h 17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8"/>
                  <a:gd name="T16" fmla="*/ 0 h 177"/>
                  <a:gd name="T17" fmla="*/ 178 w 178"/>
                  <a:gd name="T18" fmla="*/ 177 h 17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8" h="177">
                    <a:moveTo>
                      <a:pt x="178" y="0"/>
                    </a:moveTo>
                    <a:cubicBezTo>
                      <a:pt x="149" y="9"/>
                      <a:pt x="122" y="18"/>
                      <a:pt x="93" y="25"/>
                    </a:cubicBezTo>
                    <a:cubicBezTo>
                      <a:pt x="57" y="72"/>
                      <a:pt x="50" y="88"/>
                      <a:pt x="34" y="144"/>
                    </a:cubicBezTo>
                    <a:cubicBezTo>
                      <a:pt x="32" y="153"/>
                      <a:pt x="31" y="163"/>
                      <a:pt x="25" y="169"/>
                    </a:cubicBezTo>
                    <a:cubicBezTo>
                      <a:pt x="19" y="175"/>
                      <a:pt x="0" y="177"/>
                      <a:pt x="0" y="177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8" name="Freeform 66"/>
              <p:cNvSpPr>
                <a:spLocks/>
              </p:cNvSpPr>
              <p:nvPr/>
            </p:nvSpPr>
            <p:spPr bwMode="auto">
              <a:xfrm>
                <a:off x="1604" y="3456"/>
                <a:ext cx="91" cy="161"/>
              </a:xfrm>
              <a:custGeom>
                <a:avLst/>
                <a:gdLst>
                  <a:gd name="T0" fmla="*/ 82 w 91"/>
                  <a:gd name="T1" fmla="*/ 0 h 161"/>
                  <a:gd name="T2" fmla="*/ 14 w 91"/>
                  <a:gd name="T3" fmla="*/ 93 h 161"/>
                  <a:gd name="T4" fmla="*/ 5 w 91"/>
                  <a:gd name="T5" fmla="*/ 161 h 161"/>
                  <a:gd name="T6" fmla="*/ 0 60000 65536"/>
                  <a:gd name="T7" fmla="*/ 0 60000 65536"/>
                  <a:gd name="T8" fmla="*/ 0 60000 65536"/>
                  <a:gd name="T9" fmla="*/ 0 w 91"/>
                  <a:gd name="T10" fmla="*/ 0 h 161"/>
                  <a:gd name="T11" fmla="*/ 91 w 91"/>
                  <a:gd name="T12" fmla="*/ 161 h 16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1" h="161">
                    <a:moveTo>
                      <a:pt x="82" y="0"/>
                    </a:moveTo>
                    <a:cubicBezTo>
                      <a:pt x="70" y="102"/>
                      <a:pt x="91" y="68"/>
                      <a:pt x="14" y="93"/>
                    </a:cubicBezTo>
                    <a:cubicBezTo>
                      <a:pt x="0" y="132"/>
                      <a:pt x="5" y="110"/>
                      <a:pt x="5" y="161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9" name="Freeform 67"/>
              <p:cNvSpPr>
                <a:spLocks/>
              </p:cNvSpPr>
              <p:nvPr/>
            </p:nvSpPr>
            <p:spPr bwMode="auto">
              <a:xfrm rot="682003">
                <a:off x="1633" y="3430"/>
                <a:ext cx="720" cy="396"/>
              </a:xfrm>
              <a:custGeom>
                <a:avLst/>
                <a:gdLst>
                  <a:gd name="T0" fmla="*/ 0 w 720"/>
                  <a:gd name="T1" fmla="*/ 48 h 396"/>
                  <a:gd name="T2" fmla="*/ 432 w 720"/>
                  <a:gd name="T3" fmla="*/ 82 h 396"/>
                  <a:gd name="T4" fmla="*/ 466 w 720"/>
                  <a:gd name="T5" fmla="*/ 167 h 396"/>
                  <a:gd name="T6" fmla="*/ 517 w 720"/>
                  <a:gd name="T7" fmla="*/ 243 h 396"/>
                  <a:gd name="T8" fmla="*/ 593 w 720"/>
                  <a:gd name="T9" fmla="*/ 277 h 396"/>
                  <a:gd name="T10" fmla="*/ 618 w 720"/>
                  <a:gd name="T11" fmla="*/ 285 h 396"/>
                  <a:gd name="T12" fmla="*/ 694 w 720"/>
                  <a:gd name="T13" fmla="*/ 378 h 396"/>
                  <a:gd name="T14" fmla="*/ 720 w 720"/>
                  <a:gd name="T15" fmla="*/ 395 h 39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20"/>
                  <a:gd name="T25" fmla="*/ 0 h 396"/>
                  <a:gd name="T26" fmla="*/ 720 w 720"/>
                  <a:gd name="T27" fmla="*/ 396 h 39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20" h="396">
                    <a:moveTo>
                      <a:pt x="0" y="48"/>
                    </a:moveTo>
                    <a:cubicBezTo>
                      <a:pt x="139" y="98"/>
                      <a:pt x="306" y="0"/>
                      <a:pt x="432" y="82"/>
                    </a:cubicBezTo>
                    <a:cubicBezTo>
                      <a:pt x="452" y="111"/>
                      <a:pt x="451" y="137"/>
                      <a:pt x="466" y="167"/>
                    </a:cubicBezTo>
                    <a:cubicBezTo>
                      <a:pt x="468" y="172"/>
                      <a:pt x="507" y="228"/>
                      <a:pt x="517" y="243"/>
                    </a:cubicBezTo>
                    <a:cubicBezTo>
                      <a:pt x="529" y="261"/>
                      <a:pt x="582" y="273"/>
                      <a:pt x="593" y="277"/>
                    </a:cubicBezTo>
                    <a:cubicBezTo>
                      <a:pt x="601" y="280"/>
                      <a:pt x="618" y="285"/>
                      <a:pt x="618" y="285"/>
                    </a:cubicBezTo>
                    <a:cubicBezTo>
                      <a:pt x="631" y="396"/>
                      <a:pt x="609" y="351"/>
                      <a:pt x="694" y="378"/>
                    </a:cubicBezTo>
                    <a:cubicBezTo>
                      <a:pt x="703" y="384"/>
                      <a:pt x="720" y="395"/>
                      <a:pt x="720" y="395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30" name="Freeform 68"/>
              <p:cNvSpPr>
                <a:spLocks/>
              </p:cNvSpPr>
              <p:nvPr/>
            </p:nvSpPr>
            <p:spPr bwMode="auto">
              <a:xfrm>
                <a:off x="2109" y="3622"/>
                <a:ext cx="466" cy="427"/>
              </a:xfrm>
              <a:custGeom>
                <a:avLst/>
                <a:gdLst>
                  <a:gd name="T0" fmla="*/ 0 w 466"/>
                  <a:gd name="T1" fmla="*/ 12 h 427"/>
                  <a:gd name="T2" fmla="*/ 26 w 466"/>
                  <a:gd name="T3" fmla="*/ 3 h 427"/>
                  <a:gd name="T4" fmla="*/ 93 w 466"/>
                  <a:gd name="T5" fmla="*/ 12 h 427"/>
                  <a:gd name="T6" fmla="*/ 161 w 466"/>
                  <a:gd name="T7" fmla="*/ 130 h 427"/>
                  <a:gd name="T8" fmla="*/ 305 w 466"/>
                  <a:gd name="T9" fmla="*/ 215 h 427"/>
                  <a:gd name="T10" fmla="*/ 364 w 466"/>
                  <a:gd name="T11" fmla="*/ 274 h 427"/>
                  <a:gd name="T12" fmla="*/ 373 w 466"/>
                  <a:gd name="T13" fmla="*/ 308 h 427"/>
                  <a:gd name="T14" fmla="*/ 458 w 466"/>
                  <a:gd name="T15" fmla="*/ 351 h 427"/>
                  <a:gd name="T16" fmla="*/ 466 w 466"/>
                  <a:gd name="T17" fmla="*/ 427 h 42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66"/>
                  <a:gd name="T28" fmla="*/ 0 h 427"/>
                  <a:gd name="T29" fmla="*/ 466 w 466"/>
                  <a:gd name="T30" fmla="*/ 427 h 42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66" h="427">
                    <a:moveTo>
                      <a:pt x="0" y="12"/>
                    </a:moveTo>
                    <a:cubicBezTo>
                      <a:pt x="9" y="9"/>
                      <a:pt x="17" y="3"/>
                      <a:pt x="26" y="3"/>
                    </a:cubicBezTo>
                    <a:cubicBezTo>
                      <a:pt x="49" y="3"/>
                      <a:pt x="74" y="0"/>
                      <a:pt x="93" y="12"/>
                    </a:cubicBezTo>
                    <a:cubicBezTo>
                      <a:pt x="134" y="36"/>
                      <a:pt x="136" y="96"/>
                      <a:pt x="161" y="130"/>
                    </a:cubicBezTo>
                    <a:cubicBezTo>
                      <a:pt x="207" y="191"/>
                      <a:pt x="237" y="199"/>
                      <a:pt x="305" y="215"/>
                    </a:cubicBezTo>
                    <a:cubicBezTo>
                      <a:pt x="359" y="251"/>
                      <a:pt x="352" y="231"/>
                      <a:pt x="364" y="274"/>
                    </a:cubicBezTo>
                    <a:cubicBezTo>
                      <a:pt x="367" y="285"/>
                      <a:pt x="365" y="299"/>
                      <a:pt x="373" y="308"/>
                    </a:cubicBezTo>
                    <a:cubicBezTo>
                      <a:pt x="401" y="340"/>
                      <a:pt x="423" y="342"/>
                      <a:pt x="458" y="351"/>
                    </a:cubicBezTo>
                    <a:cubicBezTo>
                      <a:pt x="466" y="421"/>
                      <a:pt x="466" y="396"/>
                      <a:pt x="466" y="427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31" name="Freeform 69"/>
              <p:cNvSpPr>
                <a:spLocks/>
              </p:cNvSpPr>
              <p:nvPr/>
            </p:nvSpPr>
            <p:spPr bwMode="auto">
              <a:xfrm>
                <a:off x="2423" y="3896"/>
                <a:ext cx="50" cy="297"/>
              </a:xfrm>
              <a:custGeom>
                <a:avLst/>
                <a:gdLst>
                  <a:gd name="T0" fmla="*/ 42 w 50"/>
                  <a:gd name="T1" fmla="*/ 0 h 297"/>
                  <a:gd name="T2" fmla="*/ 0 w 50"/>
                  <a:gd name="T3" fmla="*/ 94 h 297"/>
                  <a:gd name="T4" fmla="*/ 50 w 50"/>
                  <a:gd name="T5" fmla="*/ 255 h 297"/>
                  <a:gd name="T6" fmla="*/ 42 w 50"/>
                  <a:gd name="T7" fmla="*/ 297 h 29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0"/>
                  <a:gd name="T13" fmla="*/ 0 h 297"/>
                  <a:gd name="T14" fmla="*/ 50 w 50"/>
                  <a:gd name="T15" fmla="*/ 297 h 29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0" h="297">
                    <a:moveTo>
                      <a:pt x="42" y="0"/>
                    </a:moveTo>
                    <a:cubicBezTo>
                      <a:pt x="10" y="33"/>
                      <a:pt x="9" y="48"/>
                      <a:pt x="0" y="94"/>
                    </a:cubicBezTo>
                    <a:cubicBezTo>
                      <a:pt x="8" y="156"/>
                      <a:pt x="32" y="196"/>
                      <a:pt x="50" y="255"/>
                    </a:cubicBezTo>
                    <a:cubicBezTo>
                      <a:pt x="47" y="269"/>
                      <a:pt x="42" y="297"/>
                      <a:pt x="42" y="297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</p:grpSp>
      </p:grpSp>
      <p:cxnSp>
        <p:nvCxnSpPr>
          <p:cNvPr id="48" name="Прямая со стрелкой 47"/>
          <p:cNvCxnSpPr/>
          <p:nvPr/>
        </p:nvCxnSpPr>
        <p:spPr>
          <a:xfrm>
            <a:off x="4932040" y="1340768"/>
            <a:ext cx="136815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 стрелкой 89"/>
          <p:cNvCxnSpPr/>
          <p:nvPr/>
        </p:nvCxnSpPr>
        <p:spPr>
          <a:xfrm>
            <a:off x="5940152" y="2636912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 стрелкой 93"/>
          <p:cNvCxnSpPr/>
          <p:nvPr/>
        </p:nvCxnSpPr>
        <p:spPr>
          <a:xfrm>
            <a:off x="4355976" y="2924944"/>
            <a:ext cx="20162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Прямая со стрелкой 95"/>
          <p:cNvCxnSpPr/>
          <p:nvPr/>
        </p:nvCxnSpPr>
        <p:spPr>
          <a:xfrm>
            <a:off x="5436096" y="4941168"/>
            <a:ext cx="23762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Правая фигурная скобка 106"/>
          <p:cNvSpPr/>
          <p:nvPr/>
        </p:nvSpPr>
        <p:spPr>
          <a:xfrm>
            <a:off x="6660232" y="836712"/>
            <a:ext cx="432048" cy="302433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TextBox 107"/>
          <p:cNvSpPr txBox="1"/>
          <p:nvPr/>
        </p:nvSpPr>
        <p:spPr>
          <a:xfrm>
            <a:off x="6300192" y="119675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1 </a:t>
            </a:r>
            <a:endParaRPr lang="ru-RU" sz="3200" b="1" dirty="0"/>
          </a:p>
        </p:txBody>
      </p:sp>
      <p:sp>
        <p:nvSpPr>
          <p:cNvPr id="109" name="TextBox 108"/>
          <p:cNvSpPr txBox="1"/>
          <p:nvPr/>
        </p:nvSpPr>
        <p:spPr>
          <a:xfrm>
            <a:off x="6444208" y="2636912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2</a:t>
            </a:r>
            <a:endParaRPr lang="ru-RU" sz="3200" b="1" dirty="0"/>
          </a:p>
        </p:txBody>
      </p:sp>
      <p:sp>
        <p:nvSpPr>
          <p:cNvPr id="110" name="TextBox 109"/>
          <p:cNvSpPr txBox="1"/>
          <p:nvPr/>
        </p:nvSpPr>
        <p:spPr>
          <a:xfrm>
            <a:off x="7884368" y="4725144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3</a:t>
            </a:r>
            <a:endParaRPr lang="ru-RU" sz="3200" b="1" dirty="0"/>
          </a:p>
        </p:txBody>
      </p:sp>
      <p:sp>
        <p:nvSpPr>
          <p:cNvPr id="111" name="TextBox 110"/>
          <p:cNvSpPr txBox="1"/>
          <p:nvPr/>
        </p:nvSpPr>
        <p:spPr>
          <a:xfrm>
            <a:off x="7308304" y="2132856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4</a:t>
            </a:r>
            <a:endParaRPr lang="ru-RU" sz="3200" b="1" dirty="0"/>
          </a:p>
        </p:txBody>
      </p:sp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Группа 61"/>
          <p:cNvGrpSpPr>
            <a:grpSpLocks noGrp="1"/>
          </p:cNvGrpSpPr>
          <p:nvPr>
            <p:ph idx="1"/>
          </p:nvPr>
        </p:nvGrpSpPr>
        <p:grpSpPr>
          <a:xfrm>
            <a:off x="457200" y="692696"/>
            <a:ext cx="6419056" cy="5433467"/>
            <a:chOff x="214314" y="2143116"/>
            <a:chExt cx="4500562" cy="4500594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214314" y="4857760"/>
              <a:ext cx="4500562" cy="1785950"/>
            </a:xfrm>
            <a:prstGeom prst="roundRect">
              <a:avLst>
                <a:gd name="adj" fmla="val 5681"/>
              </a:avLst>
            </a:prstGeom>
            <a:solidFill>
              <a:srgbClr val="663300"/>
            </a:solidFill>
            <a:ln>
              <a:solidFill>
                <a:schemeClr val="tx1"/>
              </a:solidFill>
            </a:ln>
            <a:effectLst>
              <a:glow rad="101600">
                <a:srgbClr val="66330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3" name="Group 70"/>
            <p:cNvGrpSpPr>
              <a:grpSpLocks/>
            </p:cNvGrpSpPr>
            <p:nvPr/>
          </p:nvGrpSpPr>
          <p:grpSpPr bwMode="auto">
            <a:xfrm>
              <a:off x="361952" y="2143116"/>
              <a:ext cx="3940175" cy="4383087"/>
              <a:chOff x="93" y="1525"/>
              <a:chExt cx="2482" cy="2761"/>
            </a:xfrm>
          </p:grpSpPr>
          <p:grpSp>
            <p:nvGrpSpPr>
              <p:cNvPr id="4" name="Group 48"/>
              <p:cNvGrpSpPr>
                <a:grpSpLocks/>
              </p:cNvGrpSpPr>
              <p:nvPr/>
            </p:nvGrpSpPr>
            <p:grpSpPr bwMode="auto">
              <a:xfrm>
                <a:off x="771" y="1525"/>
                <a:ext cx="1270" cy="1770"/>
                <a:chOff x="1996" y="1842"/>
                <a:chExt cx="1270" cy="1770"/>
              </a:xfrm>
            </p:grpSpPr>
            <p:sp>
              <p:nvSpPr>
                <p:cNvPr id="32" name="Oval 47"/>
                <p:cNvSpPr>
                  <a:spLocks noChangeArrowheads="1"/>
                </p:cNvSpPr>
                <p:nvPr/>
              </p:nvSpPr>
              <p:spPr bwMode="auto">
                <a:xfrm>
                  <a:off x="1996" y="1842"/>
                  <a:ext cx="1270" cy="726"/>
                </a:xfrm>
                <a:prstGeom prst="ellipse">
                  <a:avLst/>
                </a:prstGeom>
                <a:solidFill>
                  <a:srgbClr val="FB8F53"/>
                </a:solidFill>
                <a:ln w="28575">
                  <a:solidFill>
                    <a:srgbClr val="D7C8A9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dirty="0"/>
                </a:p>
              </p:txBody>
            </p:sp>
            <p:sp>
              <p:nvSpPr>
                <p:cNvPr id="33" name="Oval 46"/>
                <p:cNvSpPr>
                  <a:spLocks noChangeArrowheads="1"/>
                </p:cNvSpPr>
                <p:nvPr/>
              </p:nvSpPr>
              <p:spPr bwMode="auto">
                <a:xfrm>
                  <a:off x="1996" y="2069"/>
                  <a:ext cx="1270" cy="499"/>
                </a:xfrm>
                <a:prstGeom prst="ellipse">
                  <a:avLst/>
                </a:prstGeom>
                <a:solidFill>
                  <a:srgbClr val="996633"/>
                </a:solidFill>
                <a:ln w="38100">
                  <a:solidFill>
                    <a:srgbClr val="D7C8A9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dirty="0"/>
                </a:p>
              </p:txBody>
            </p:sp>
            <p:grpSp>
              <p:nvGrpSpPr>
                <p:cNvPr id="6" name="Group 45"/>
                <p:cNvGrpSpPr>
                  <a:grpSpLocks/>
                </p:cNvGrpSpPr>
                <p:nvPr/>
              </p:nvGrpSpPr>
              <p:grpSpPr bwMode="auto">
                <a:xfrm>
                  <a:off x="2223" y="2251"/>
                  <a:ext cx="816" cy="1361"/>
                  <a:chOff x="2224" y="1659"/>
                  <a:chExt cx="1180" cy="1949"/>
                </a:xfrm>
              </p:grpSpPr>
              <p:grpSp>
                <p:nvGrpSpPr>
                  <p:cNvPr id="7" name="Group 43"/>
                  <p:cNvGrpSpPr>
                    <a:grpSpLocks/>
                  </p:cNvGrpSpPr>
                  <p:nvPr/>
                </p:nvGrpSpPr>
                <p:grpSpPr bwMode="auto">
                  <a:xfrm>
                    <a:off x="2224" y="1659"/>
                    <a:ext cx="1180" cy="1949"/>
                    <a:chOff x="3448" y="935"/>
                    <a:chExt cx="1453" cy="2132"/>
                  </a:xfrm>
                </p:grpSpPr>
                <p:grpSp>
                  <p:nvGrpSpPr>
                    <p:cNvPr id="8" name="Group 3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48" y="1071"/>
                      <a:ext cx="1453" cy="1906"/>
                      <a:chOff x="1316" y="1480"/>
                      <a:chExt cx="1453" cy="1906"/>
                    </a:xfrm>
                  </p:grpSpPr>
                  <p:grpSp>
                    <p:nvGrpSpPr>
                      <p:cNvPr id="10" name="Group 3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316" y="1480"/>
                        <a:ext cx="1453" cy="1905"/>
                        <a:chOff x="1315" y="1480"/>
                        <a:chExt cx="1180" cy="2177"/>
                      </a:xfrm>
                    </p:grpSpPr>
                    <p:sp>
                      <p:nvSpPr>
                        <p:cNvPr id="44" name="Freeform 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315" y="1480"/>
                          <a:ext cx="363" cy="2177"/>
                        </a:xfrm>
                        <a:custGeom>
                          <a:avLst/>
                          <a:gdLst>
                            <a:gd name="T0" fmla="*/ 363 w 233"/>
                            <a:gd name="T1" fmla="*/ 2177 h 2177"/>
                            <a:gd name="T2" fmla="*/ 11 w 233"/>
                            <a:gd name="T3" fmla="*/ 1360 h 2177"/>
                            <a:gd name="T4" fmla="*/ 293 w 233"/>
                            <a:gd name="T5" fmla="*/ 0 h 2177"/>
                            <a:gd name="T6" fmla="*/ 0 60000 65536"/>
                            <a:gd name="T7" fmla="*/ 0 60000 65536"/>
                            <a:gd name="T8" fmla="*/ 0 60000 65536"/>
                            <a:gd name="T9" fmla="*/ 0 w 233"/>
                            <a:gd name="T10" fmla="*/ 0 h 2177"/>
                            <a:gd name="T11" fmla="*/ 233 w 233"/>
                            <a:gd name="T12" fmla="*/ 2177 h 2177"/>
                          </a:gdLst>
                          <a:ahLst/>
                          <a:cxnLst>
                            <a:cxn ang="T6">
                              <a:pos x="T0" y="T1"/>
                            </a:cxn>
                            <a:cxn ang="T7">
                              <a:pos x="T2" y="T3"/>
                            </a:cxn>
                            <a:cxn ang="T8">
                              <a:pos x="T4" y="T5"/>
                            </a:cxn>
                          </a:cxnLst>
                          <a:rect l="T9" t="T10" r="T11" b="T12"/>
                          <a:pathLst>
                            <a:path w="233" h="2177">
                              <a:moveTo>
                                <a:pt x="233" y="2177"/>
                              </a:moveTo>
                              <a:cubicBezTo>
                                <a:pt x="123" y="1950"/>
                                <a:pt x="14" y="1723"/>
                                <a:pt x="7" y="1360"/>
                              </a:cubicBezTo>
                              <a:cubicBezTo>
                                <a:pt x="0" y="997"/>
                                <a:pt x="94" y="498"/>
                                <a:pt x="188" y="0"/>
                              </a:cubicBezTo>
                            </a:path>
                          </a:pathLst>
                        </a:custGeom>
                        <a:solidFill>
                          <a:srgbClr val="D7C8A9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ru-RU" dirty="0"/>
                        </a:p>
                      </p:txBody>
                    </p:sp>
                    <p:sp>
                      <p:nvSpPr>
                        <p:cNvPr id="45" name="Freeform 34"/>
                        <p:cNvSpPr>
                          <a:spLocks/>
                        </p:cNvSpPr>
                        <p:nvPr/>
                      </p:nvSpPr>
                      <p:spPr bwMode="auto">
                        <a:xfrm flipH="1">
                          <a:off x="2184" y="1480"/>
                          <a:ext cx="311" cy="2177"/>
                        </a:xfrm>
                        <a:custGeom>
                          <a:avLst/>
                          <a:gdLst>
                            <a:gd name="T0" fmla="*/ 311 w 233"/>
                            <a:gd name="T1" fmla="*/ 2177 h 2177"/>
                            <a:gd name="T2" fmla="*/ 9 w 233"/>
                            <a:gd name="T3" fmla="*/ 1360 h 2177"/>
                            <a:gd name="T4" fmla="*/ 251 w 233"/>
                            <a:gd name="T5" fmla="*/ 0 h 2177"/>
                            <a:gd name="T6" fmla="*/ 0 60000 65536"/>
                            <a:gd name="T7" fmla="*/ 0 60000 65536"/>
                            <a:gd name="T8" fmla="*/ 0 60000 65536"/>
                            <a:gd name="T9" fmla="*/ 0 w 233"/>
                            <a:gd name="T10" fmla="*/ 0 h 2177"/>
                            <a:gd name="T11" fmla="*/ 233 w 233"/>
                            <a:gd name="T12" fmla="*/ 2177 h 2177"/>
                          </a:gdLst>
                          <a:ahLst/>
                          <a:cxnLst>
                            <a:cxn ang="T6">
                              <a:pos x="T0" y="T1"/>
                            </a:cxn>
                            <a:cxn ang="T7">
                              <a:pos x="T2" y="T3"/>
                            </a:cxn>
                            <a:cxn ang="T8">
                              <a:pos x="T4" y="T5"/>
                            </a:cxn>
                          </a:cxnLst>
                          <a:rect l="T9" t="T10" r="T11" b="T12"/>
                          <a:pathLst>
                            <a:path w="233" h="2177">
                              <a:moveTo>
                                <a:pt x="233" y="2177"/>
                              </a:moveTo>
                              <a:cubicBezTo>
                                <a:pt x="123" y="1950"/>
                                <a:pt x="14" y="1723"/>
                                <a:pt x="7" y="1360"/>
                              </a:cubicBezTo>
                              <a:cubicBezTo>
                                <a:pt x="0" y="997"/>
                                <a:pt x="94" y="498"/>
                                <a:pt x="188" y="0"/>
                              </a:cubicBezTo>
                            </a:path>
                          </a:pathLst>
                        </a:custGeom>
                        <a:solidFill>
                          <a:srgbClr val="D7C8A9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ru-RU" dirty="0"/>
                        </a:p>
                      </p:txBody>
                    </p:sp>
                    <p:cxnSp>
                      <p:nvCxnSpPr>
                        <p:cNvPr id="46" name="AutoShape 35"/>
                        <p:cNvCxnSpPr>
                          <a:cxnSpLocks noChangeShapeType="1"/>
                          <a:stCxn id="44" idx="2"/>
                          <a:endCxn id="45" idx="2"/>
                        </p:cNvCxnSpPr>
                        <p:nvPr/>
                      </p:nvCxnSpPr>
                      <p:spPr bwMode="auto">
                        <a:xfrm rot="5400000" flipV="1">
                          <a:off x="1926" y="1162"/>
                          <a:ext cx="1" cy="637"/>
                        </a:xfrm>
                        <a:prstGeom prst="curvedConnector3">
                          <a:avLst>
                            <a:gd name="adj1" fmla="val -14400005"/>
                          </a:avLst>
                        </a:prstGeom>
                        <a:noFill/>
                        <a:ln w="9525">
                          <a:noFill/>
                          <a:round/>
                          <a:headEnd/>
                          <a:tailEnd/>
                        </a:ln>
                      </p:spPr>
                    </p:cxnSp>
                  </p:grpSp>
                  <p:cxnSp>
                    <p:nvCxnSpPr>
                      <p:cNvPr id="43" name="AutoShape 37"/>
                      <p:cNvCxnSpPr>
                        <a:cxnSpLocks noChangeShapeType="1"/>
                        <a:stCxn id="44" idx="0"/>
                        <a:endCxn id="45" idx="0"/>
                      </p:cNvCxnSpPr>
                      <p:nvPr/>
                    </p:nvCxnSpPr>
                    <p:spPr bwMode="auto">
                      <a:xfrm rot="16200000" flipH="1">
                        <a:off x="2073" y="3074"/>
                        <a:ext cx="1" cy="623"/>
                      </a:xfrm>
                      <a:prstGeom prst="curvedConnector3">
                        <a:avLst>
                          <a:gd name="adj1" fmla="val 7600000"/>
                        </a:avLst>
                      </a:prstGeom>
                      <a:noFill/>
                      <a:ln w="9525">
                        <a:noFill/>
                        <a:round/>
                        <a:headEnd/>
                        <a:tailEnd/>
                      </a:ln>
                    </p:spPr>
                  </p:cxnSp>
                </p:grpSp>
                <p:sp>
                  <p:nvSpPr>
                    <p:cNvPr id="38" name="Rectangle 3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810" y="1071"/>
                      <a:ext cx="771" cy="1815"/>
                    </a:xfrm>
                    <a:prstGeom prst="rect">
                      <a:avLst/>
                    </a:prstGeom>
                    <a:solidFill>
                      <a:srgbClr val="D7C8A9"/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 dirty="0"/>
                    </a:p>
                  </p:txBody>
                </p:sp>
                <p:sp>
                  <p:nvSpPr>
                    <p:cNvPr id="39" name="Oval 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856" y="2840"/>
                      <a:ext cx="680" cy="136"/>
                    </a:xfrm>
                    <a:prstGeom prst="ellipse">
                      <a:avLst/>
                    </a:prstGeom>
                    <a:solidFill>
                      <a:srgbClr val="D7C8A9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 dirty="0"/>
                    </a:p>
                  </p:txBody>
                </p:sp>
                <p:sp>
                  <p:nvSpPr>
                    <p:cNvPr id="40" name="Oval 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856" y="2795"/>
                      <a:ext cx="680" cy="272"/>
                    </a:xfrm>
                    <a:prstGeom prst="ellipse">
                      <a:avLst/>
                    </a:prstGeom>
                    <a:solidFill>
                      <a:srgbClr val="D7C8A9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 dirty="0"/>
                    </a:p>
                  </p:txBody>
                </p:sp>
                <p:sp>
                  <p:nvSpPr>
                    <p:cNvPr id="41" name="Oval 4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65" y="935"/>
                      <a:ext cx="861" cy="363"/>
                    </a:xfrm>
                    <a:prstGeom prst="ellipse">
                      <a:avLst/>
                    </a:prstGeom>
                    <a:solidFill>
                      <a:srgbClr val="D7C8A9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 dirty="0"/>
                    </a:p>
                  </p:txBody>
                </p:sp>
              </p:grpSp>
              <p:sp>
                <p:nvSpPr>
                  <p:cNvPr id="36" name="Oval 44"/>
                  <p:cNvSpPr>
                    <a:spLocks noChangeArrowheads="1"/>
                  </p:cNvSpPr>
                  <p:nvPr/>
                </p:nvSpPr>
                <p:spPr bwMode="auto">
                  <a:xfrm>
                    <a:off x="3084" y="1888"/>
                    <a:ext cx="91" cy="227"/>
                  </a:xfrm>
                  <a:prstGeom prst="ellipse">
                    <a:avLst/>
                  </a:prstGeom>
                  <a:solidFill>
                    <a:srgbClr val="D7C8A9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 dirty="0"/>
                  </a:p>
                </p:txBody>
              </p:sp>
            </p:grpSp>
          </p:grpSp>
          <p:sp>
            <p:nvSpPr>
              <p:cNvPr id="12" name="Freeform 49"/>
              <p:cNvSpPr>
                <a:spLocks/>
              </p:cNvSpPr>
              <p:nvPr/>
            </p:nvSpPr>
            <p:spPr bwMode="auto">
              <a:xfrm>
                <a:off x="181" y="3203"/>
                <a:ext cx="1092" cy="1037"/>
              </a:xfrm>
              <a:custGeom>
                <a:avLst/>
                <a:gdLst>
                  <a:gd name="T0" fmla="*/ 1092 w 1092"/>
                  <a:gd name="T1" fmla="*/ 0 h 1037"/>
                  <a:gd name="T2" fmla="*/ 1067 w 1092"/>
                  <a:gd name="T3" fmla="*/ 9 h 1037"/>
                  <a:gd name="T4" fmla="*/ 1058 w 1092"/>
                  <a:gd name="T5" fmla="*/ 51 h 1037"/>
                  <a:gd name="T6" fmla="*/ 1024 w 1092"/>
                  <a:gd name="T7" fmla="*/ 110 h 1037"/>
                  <a:gd name="T8" fmla="*/ 830 w 1092"/>
                  <a:gd name="T9" fmla="*/ 195 h 1037"/>
                  <a:gd name="T10" fmla="*/ 770 w 1092"/>
                  <a:gd name="T11" fmla="*/ 237 h 1037"/>
                  <a:gd name="T12" fmla="*/ 753 w 1092"/>
                  <a:gd name="T13" fmla="*/ 271 h 1037"/>
                  <a:gd name="T14" fmla="*/ 728 w 1092"/>
                  <a:gd name="T15" fmla="*/ 297 h 1037"/>
                  <a:gd name="T16" fmla="*/ 669 w 1092"/>
                  <a:gd name="T17" fmla="*/ 441 h 1037"/>
                  <a:gd name="T18" fmla="*/ 643 w 1092"/>
                  <a:gd name="T19" fmla="*/ 475 h 1037"/>
                  <a:gd name="T20" fmla="*/ 601 w 1092"/>
                  <a:gd name="T21" fmla="*/ 483 h 1037"/>
                  <a:gd name="T22" fmla="*/ 321 w 1092"/>
                  <a:gd name="T23" fmla="*/ 534 h 1037"/>
                  <a:gd name="T24" fmla="*/ 271 w 1092"/>
                  <a:gd name="T25" fmla="*/ 686 h 1037"/>
                  <a:gd name="T26" fmla="*/ 186 w 1092"/>
                  <a:gd name="T27" fmla="*/ 797 h 1037"/>
                  <a:gd name="T28" fmla="*/ 177 w 1092"/>
                  <a:gd name="T29" fmla="*/ 830 h 1037"/>
                  <a:gd name="T30" fmla="*/ 203 w 1092"/>
                  <a:gd name="T31" fmla="*/ 856 h 1037"/>
                  <a:gd name="T32" fmla="*/ 211 w 1092"/>
                  <a:gd name="T33" fmla="*/ 881 h 1037"/>
                  <a:gd name="T34" fmla="*/ 152 w 1092"/>
                  <a:gd name="T35" fmla="*/ 1017 h 1037"/>
                  <a:gd name="T36" fmla="*/ 67 w 1092"/>
                  <a:gd name="T37" fmla="*/ 1025 h 1037"/>
                  <a:gd name="T38" fmla="*/ 0 w 1092"/>
                  <a:gd name="T39" fmla="*/ 1034 h 103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092"/>
                  <a:gd name="T61" fmla="*/ 0 h 1037"/>
                  <a:gd name="T62" fmla="*/ 1092 w 1092"/>
                  <a:gd name="T63" fmla="*/ 1037 h 1037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092" h="1037">
                    <a:moveTo>
                      <a:pt x="1092" y="0"/>
                    </a:moveTo>
                    <a:cubicBezTo>
                      <a:pt x="1084" y="3"/>
                      <a:pt x="1072" y="2"/>
                      <a:pt x="1067" y="9"/>
                    </a:cubicBezTo>
                    <a:cubicBezTo>
                      <a:pt x="1059" y="21"/>
                      <a:pt x="1063" y="37"/>
                      <a:pt x="1058" y="51"/>
                    </a:cubicBezTo>
                    <a:cubicBezTo>
                      <a:pt x="1053" y="65"/>
                      <a:pt x="1035" y="98"/>
                      <a:pt x="1024" y="110"/>
                    </a:cubicBezTo>
                    <a:cubicBezTo>
                      <a:pt x="955" y="189"/>
                      <a:pt x="936" y="178"/>
                      <a:pt x="830" y="195"/>
                    </a:cubicBezTo>
                    <a:cubicBezTo>
                      <a:pt x="818" y="203"/>
                      <a:pt x="777" y="229"/>
                      <a:pt x="770" y="237"/>
                    </a:cubicBezTo>
                    <a:cubicBezTo>
                      <a:pt x="762" y="247"/>
                      <a:pt x="760" y="261"/>
                      <a:pt x="753" y="271"/>
                    </a:cubicBezTo>
                    <a:cubicBezTo>
                      <a:pt x="746" y="281"/>
                      <a:pt x="736" y="288"/>
                      <a:pt x="728" y="297"/>
                    </a:cubicBezTo>
                    <a:cubicBezTo>
                      <a:pt x="709" y="355"/>
                      <a:pt x="709" y="394"/>
                      <a:pt x="669" y="441"/>
                    </a:cubicBezTo>
                    <a:cubicBezTo>
                      <a:pt x="660" y="452"/>
                      <a:pt x="655" y="468"/>
                      <a:pt x="643" y="475"/>
                    </a:cubicBezTo>
                    <a:cubicBezTo>
                      <a:pt x="631" y="482"/>
                      <a:pt x="615" y="480"/>
                      <a:pt x="601" y="483"/>
                    </a:cubicBezTo>
                    <a:cubicBezTo>
                      <a:pt x="503" y="532"/>
                      <a:pt x="438" y="527"/>
                      <a:pt x="321" y="534"/>
                    </a:cubicBezTo>
                    <a:cubicBezTo>
                      <a:pt x="302" y="581"/>
                      <a:pt x="299" y="644"/>
                      <a:pt x="271" y="686"/>
                    </a:cubicBezTo>
                    <a:cubicBezTo>
                      <a:pt x="246" y="724"/>
                      <a:pt x="212" y="758"/>
                      <a:pt x="186" y="797"/>
                    </a:cubicBezTo>
                    <a:cubicBezTo>
                      <a:pt x="183" y="808"/>
                      <a:pt x="174" y="819"/>
                      <a:pt x="177" y="830"/>
                    </a:cubicBezTo>
                    <a:cubicBezTo>
                      <a:pt x="180" y="842"/>
                      <a:pt x="196" y="846"/>
                      <a:pt x="203" y="856"/>
                    </a:cubicBezTo>
                    <a:cubicBezTo>
                      <a:pt x="208" y="863"/>
                      <a:pt x="208" y="873"/>
                      <a:pt x="211" y="881"/>
                    </a:cubicBezTo>
                    <a:cubicBezTo>
                      <a:pt x="206" y="910"/>
                      <a:pt x="205" y="1005"/>
                      <a:pt x="152" y="1017"/>
                    </a:cubicBezTo>
                    <a:cubicBezTo>
                      <a:pt x="124" y="1023"/>
                      <a:pt x="95" y="1022"/>
                      <a:pt x="67" y="1025"/>
                    </a:cubicBezTo>
                    <a:cubicBezTo>
                      <a:pt x="22" y="1037"/>
                      <a:pt x="45" y="1034"/>
                      <a:pt x="0" y="1034"/>
                    </a:cubicBezTo>
                  </a:path>
                </a:pathLst>
              </a:custGeom>
              <a:noFill/>
              <a:ln w="2857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3" name="Freeform 50"/>
              <p:cNvSpPr>
                <a:spLocks/>
              </p:cNvSpPr>
              <p:nvPr/>
            </p:nvSpPr>
            <p:spPr bwMode="auto">
              <a:xfrm flipH="1">
                <a:off x="1315" y="3294"/>
                <a:ext cx="273" cy="583"/>
              </a:xfrm>
              <a:custGeom>
                <a:avLst/>
                <a:gdLst>
                  <a:gd name="T0" fmla="*/ 273 w 1092"/>
                  <a:gd name="T1" fmla="*/ 0 h 1037"/>
                  <a:gd name="T2" fmla="*/ 267 w 1092"/>
                  <a:gd name="T3" fmla="*/ 5 h 1037"/>
                  <a:gd name="T4" fmla="*/ 265 w 1092"/>
                  <a:gd name="T5" fmla="*/ 29 h 1037"/>
                  <a:gd name="T6" fmla="*/ 256 w 1092"/>
                  <a:gd name="T7" fmla="*/ 62 h 1037"/>
                  <a:gd name="T8" fmla="*/ 207 w 1092"/>
                  <a:gd name="T9" fmla="*/ 110 h 1037"/>
                  <a:gd name="T10" fmla="*/ 192 w 1092"/>
                  <a:gd name="T11" fmla="*/ 133 h 1037"/>
                  <a:gd name="T12" fmla="*/ 188 w 1092"/>
                  <a:gd name="T13" fmla="*/ 152 h 1037"/>
                  <a:gd name="T14" fmla="*/ 182 w 1092"/>
                  <a:gd name="T15" fmla="*/ 167 h 1037"/>
                  <a:gd name="T16" fmla="*/ 167 w 1092"/>
                  <a:gd name="T17" fmla="*/ 248 h 1037"/>
                  <a:gd name="T18" fmla="*/ 161 w 1092"/>
                  <a:gd name="T19" fmla="*/ 267 h 1037"/>
                  <a:gd name="T20" fmla="*/ 150 w 1092"/>
                  <a:gd name="T21" fmla="*/ 272 h 1037"/>
                  <a:gd name="T22" fmla="*/ 80 w 1092"/>
                  <a:gd name="T23" fmla="*/ 300 h 1037"/>
                  <a:gd name="T24" fmla="*/ 68 w 1092"/>
                  <a:gd name="T25" fmla="*/ 386 h 1037"/>
                  <a:gd name="T26" fmla="*/ 46 w 1092"/>
                  <a:gd name="T27" fmla="*/ 448 h 1037"/>
                  <a:gd name="T28" fmla="*/ 44 w 1092"/>
                  <a:gd name="T29" fmla="*/ 467 h 1037"/>
                  <a:gd name="T30" fmla="*/ 51 w 1092"/>
                  <a:gd name="T31" fmla="*/ 481 h 1037"/>
                  <a:gd name="T32" fmla="*/ 53 w 1092"/>
                  <a:gd name="T33" fmla="*/ 495 h 1037"/>
                  <a:gd name="T34" fmla="*/ 38 w 1092"/>
                  <a:gd name="T35" fmla="*/ 572 h 1037"/>
                  <a:gd name="T36" fmla="*/ 17 w 1092"/>
                  <a:gd name="T37" fmla="*/ 576 h 1037"/>
                  <a:gd name="T38" fmla="*/ 0 w 1092"/>
                  <a:gd name="T39" fmla="*/ 581 h 103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092"/>
                  <a:gd name="T61" fmla="*/ 0 h 1037"/>
                  <a:gd name="T62" fmla="*/ 1092 w 1092"/>
                  <a:gd name="T63" fmla="*/ 1037 h 1037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092" h="1037">
                    <a:moveTo>
                      <a:pt x="1092" y="0"/>
                    </a:moveTo>
                    <a:cubicBezTo>
                      <a:pt x="1084" y="3"/>
                      <a:pt x="1072" y="2"/>
                      <a:pt x="1067" y="9"/>
                    </a:cubicBezTo>
                    <a:cubicBezTo>
                      <a:pt x="1059" y="21"/>
                      <a:pt x="1063" y="37"/>
                      <a:pt x="1058" y="51"/>
                    </a:cubicBezTo>
                    <a:cubicBezTo>
                      <a:pt x="1053" y="65"/>
                      <a:pt x="1035" y="98"/>
                      <a:pt x="1024" y="110"/>
                    </a:cubicBezTo>
                    <a:cubicBezTo>
                      <a:pt x="955" y="189"/>
                      <a:pt x="936" y="178"/>
                      <a:pt x="830" y="195"/>
                    </a:cubicBezTo>
                    <a:cubicBezTo>
                      <a:pt x="818" y="203"/>
                      <a:pt x="777" y="229"/>
                      <a:pt x="770" y="237"/>
                    </a:cubicBezTo>
                    <a:cubicBezTo>
                      <a:pt x="762" y="247"/>
                      <a:pt x="760" y="261"/>
                      <a:pt x="753" y="271"/>
                    </a:cubicBezTo>
                    <a:cubicBezTo>
                      <a:pt x="746" y="281"/>
                      <a:pt x="736" y="288"/>
                      <a:pt x="728" y="297"/>
                    </a:cubicBezTo>
                    <a:cubicBezTo>
                      <a:pt x="709" y="355"/>
                      <a:pt x="709" y="394"/>
                      <a:pt x="669" y="441"/>
                    </a:cubicBezTo>
                    <a:cubicBezTo>
                      <a:pt x="660" y="452"/>
                      <a:pt x="655" y="468"/>
                      <a:pt x="643" y="475"/>
                    </a:cubicBezTo>
                    <a:cubicBezTo>
                      <a:pt x="631" y="482"/>
                      <a:pt x="615" y="480"/>
                      <a:pt x="601" y="483"/>
                    </a:cubicBezTo>
                    <a:cubicBezTo>
                      <a:pt x="503" y="532"/>
                      <a:pt x="438" y="527"/>
                      <a:pt x="321" y="534"/>
                    </a:cubicBezTo>
                    <a:cubicBezTo>
                      <a:pt x="302" y="581"/>
                      <a:pt x="299" y="644"/>
                      <a:pt x="271" y="686"/>
                    </a:cubicBezTo>
                    <a:cubicBezTo>
                      <a:pt x="246" y="724"/>
                      <a:pt x="212" y="758"/>
                      <a:pt x="186" y="797"/>
                    </a:cubicBezTo>
                    <a:cubicBezTo>
                      <a:pt x="183" y="808"/>
                      <a:pt x="174" y="819"/>
                      <a:pt x="177" y="830"/>
                    </a:cubicBezTo>
                    <a:cubicBezTo>
                      <a:pt x="180" y="842"/>
                      <a:pt x="196" y="846"/>
                      <a:pt x="203" y="856"/>
                    </a:cubicBezTo>
                    <a:cubicBezTo>
                      <a:pt x="208" y="863"/>
                      <a:pt x="208" y="873"/>
                      <a:pt x="211" y="881"/>
                    </a:cubicBezTo>
                    <a:cubicBezTo>
                      <a:pt x="206" y="910"/>
                      <a:pt x="205" y="1005"/>
                      <a:pt x="152" y="1017"/>
                    </a:cubicBezTo>
                    <a:cubicBezTo>
                      <a:pt x="124" y="1023"/>
                      <a:pt x="95" y="1022"/>
                      <a:pt x="67" y="1025"/>
                    </a:cubicBezTo>
                    <a:cubicBezTo>
                      <a:pt x="22" y="1037"/>
                      <a:pt x="45" y="1034"/>
                      <a:pt x="0" y="1034"/>
                    </a:cubicBezTo>
                  </a:path>
                </a:pathLst>
              </a:custGeom>
              <a:noFill/>
              <a:ln w="2857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4" name="Freeform 51"/>
              <p:cNvSpPr>
                <a:spLocks/>
              </p:cNvSpPr>
              <p:nvPr/>
            </p:nvSpPr>
            <p:spPr bwMode="auto">
              <a:xfrm rot="9646024" flipH="1">
                <a:off x="1687" y="3155"/>
                <a:ext cx="499" cy="953"/>
              </a:xfrm>
              <a:custGeom>
                <a:avLst/>
                <a:gdLst>
                  <a:gd name="T0" fmla="*/ 499 w 1092"/>
                  <a:gd name="T1" fmla="*/ 0 h 1037"/>
                  <a:gd name="T2" fmla="*/ 488 w 1092"/>
                  <a:gd name="T3" fmla="*/ 8 h 1037"/>
                  <a:gd name="T4" fmla="*/ 483 w 1092"/>
                  <a:gd name="T5" fmla="*/ 47 h 1037"/>
                  <a:gd name="T6" fmla="*/ 468 w 1092"/>
                  <a:gd name="T7" fmla="*/ 101 h 1037"/>
                  <a:gd name="T8" fmla="*/ 379 w 1092"/>
                  <a:gd name="T9" fmla="*/ 179 h 1037"/>
                  <a:gd name="T10" fmla="*/ 352 w 1092"/>
                  <a:gd name="T11" fmla="*/ 218 h 1037"/>
                  <a:gd name="T12" fmla="*/ 344 w 1092"/>
                  <a:gd name="T13" fmla="*/ 249 h 1037"/>
                  <a:gd name="T14" fmla="*/ 333 w 1092"/>
                  <a:gd name="T15" fmla="*/ 273 h 1037"/>
                  <a:gd name="T16" fmla="*/ 306 w 1092"/>
                  <a:gd name="T17" fmla="*/ 405 h 1037"/>
                  <a:gd name="T18" fmla="*/ 294 w 1092"/>
                  <a:gd name="T19" fmla="*/ 437 h 1037"/>
                  <a:gd name="T20" fmla="*/ 275 w 1092"/>
                  <a:gd name="T21" fmla="*/ 444 h 1037"/>
                  <a:gd name="T22" fmla="*/ 147 w 1092"/>
                  <a:gd name="T23" fmla="*/ 491 h 1037"/>
                  <a:gd name="T24" fmla="*/ 124 w 1092"/>
                  <a:gd name="T25" fmla="*/ 630 h 1037"/>
                  <a:gd name="T26" fmla="*/ 85 w 1092"/>
                  <a:gd name="T27" fmla="*/ 732 h 1037"/>
                  <a:gd name="T28" fmla="*/ 81 w 1092"/>
                  <a:gd name="T29" fmla="*/ 763 h 1037"/>
                  <a:gd name="T30" fmla="*/ 93 w 1092"/>
                  <a:gd name="T31" fmla="*/ 787 h 1037"/>
                  <a:gd name="T32" fmla="*/ 96 w 1092"/>
                  <a:gd name="T33" fmla="*/ 810 h 1037"/>
                  <a:gd name="T34" fmla="*/ 69 w 1092"/>
                  <a:gd name="T35" fmla="*/ 935 h 1037"/>
                  <a:gd name="T36" fmla="*/ 31 w 1092"/>
                  <a:gd name="T37" fmla="*/ 942 h 1037"/>
                  <a:gd name="T38" fmla="*/ 0 w 1092"/>
                  <a:gd name="T39" fmla="*/ 950 h 103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092"/>
                  <a:gd name="T61" fmla="*/ 0 h 1037"/>
                  <a:gd name="T62" fmla="*/ 1092 w 1092"/>
                  <a:gd name="T63" fmla="*/ 1037 h 1037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092" h="1037">
                    <a:moveTo>
                      <a:pt x="1092" y="0"/>
                    </a:moveTo>
                    <a:cubicBezTo>
                      <a:pt x="1084" y="3"/>
                      <a:pt x="1072" y="2"/>
                      <a:pt x="1067" y="9"/>
                    </a:cubicBezTo>
                    <a:cubicBezTo>
                      <a:pt x="1059" y="21"/>
                      <a:pt x="1063" y="37"/>
                      <a:pt x="1058" y="51"/>
                    </a:cubicBezTo>
                    <a:cubicBezTo>
                      <a:pt x="1053" y="65"/>
                      <a:pt x="1035" y="98"/>
                      <a:pt x="1024" y="110"/>
                    </a:cubicBezTo>
                    <a:cubicBezTo>
                      <a:pt x="955" y="189"/>
                      <a:pt x="936" y="178"/>
                      <a:pt x="830" y="195"/>
                    </a:cubicBezTo>
                    <a:cubicBezTo>
                      <a:pt x="818" y="203"/>
                      <a:pt x="777" y="229"/>
                      <a:pt x="770" y="237"/>
                    </a:cubicBezTo>
                    <a:cubicBezTo>
                      <a:pt x="762" y="247"/>
                      <a:pt x="760" y="261"/>
                      <a:pt x="753" y="271"/>
                    </a:cubicBezTo>
                    <a:cubicBezTo>
                      <a:pt x="746" y="281"/>
                      <a:pt x="736" y="288"/>
                      <a:pt x="728" y="297"/>
                    </a:cubicBezTo>
                    <a:cubicBezTo>
                      <a:pt x="709" y="355"/>
                      <a:pt x="709" y="394"/>
                      <a:pt x="669" y="441"/>
                    </a:cubicBezTo>
                    <a:cubicBezTo>
                      <a:pt x="660" y="452"/>
                      <a:pt x="655" y="468"/>
                      <a:pt x="643" y="475"/>
                    </a:cubicBezTo>
                    <a:cubicBezTo>
                      <a:pt x="631" y="482"/>
                      <a:pt x="615" y="480"/>
                      <a:pt x="601" y="483"/>
                    </a:cubicBezTo>
                    <a:cubicBezTo>
                      <a:pt x="503" y="532"/>
                      <a:pt x="438" y="527"/>
                      <a:pt x="321" y="534"/>
                    </a:cubicBezTo>
                    <a:cubicBezTo>
                      <a:pt x="302" y="581"/>
                      <a:pt x="299" y="644"/>
                      <a:pt x="271" y="686"/>
                    </a:cubicBezTo>
                    <a:cubicBezTo>
                      <a:pt x="246" y="724"/>
                      <a:pt x="212" y="758"/>
                      <a:pt x="186" y="797"/>
                    </a:cubicBezTo>
                    <a:cubicBezTo>
                      <a:pt x="183" y="808"/>
                      <a:pt x="174" y="819"/>
                      <a:pt x="177" y="830"/>
                    </a:cubicBezTo>
                    <a:cubicBezTo>
                      <a:pt x="180" y="842"/>
                      <a:pt x="196" y="846"/>
                      <a:pt x="203" y="856"/>
                    </a:cubicBezTo>
                    <a:cubicBezTo>
                      <a:pt x="208" y="863"/>
                      <a:pt x="208" y="873"/>
                      <a:pt x="211" y="881"/>
                    </a:cubicBezTo>
                    <a:cubicBezTo>
                      <a:pt x="206" y="910"/>
                      <a:pt x="205" y="1005"/>
                      <a:pt x="152" y="1017"/>
                    </a:cubicBezTo>
                    <a:cubicBezTo>
                      <a:pt x="124" y="1023"/>
                      <a:pt x="95" y="1022"/>
                      <a:pt x="67" y="1025"/>
                    </a:cubicBezTo>
                    <a:cubicBezTo>
                      <a:pt x="22" y="1037"/>
                      <a:pt x="45" y="1034"/>
                      <a:pt x="0" y="1034"/>
                    </a:cubicBezTo>
                  </a:path>
                </a:pathLst>
              </a:custGeom>
              <a:noFill/>
              <a:ln w="2857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5" name="Freeform 52"/>
              <p:cNvSpPr>
                <a:spLocks/>
              </p:cNvSpPr>
              <p:nvPr/>
            </p:nvSpPr>
            <p:spPr bwMode="auto">
              <a:xfrm>
                <a:off x="431" y="3905"/>
                <a:ext cx="221" cy="296"/>
              </a:xfrm>
              <a:custGeom>
                <a:avLst/>
                <a:gdLst>
                  <a:gd name="T0" fmla="*/ 18 w 221"/>
                  <a:gd name="T1" fmla="*/ 0 h 296"/>
                  <a:gd name="T2" fmla="*/ 69 w 221"/>
                  <a:gd name="T3" fmla="*/ 152 h 296"/>
                  <a:gd name="T4" fmla="*/ 120 w 221"/>
                  <a:gd name="T5" fmla="*/ 186 h 296"/>
                  <a:gd name="T6" fmla="*/ 145 w 221"/>
                  <a:gd name="T7" fmla="*/ 263 h 296"/>
                  <a:gd name="T8" fmla="*/ 221 w 221"/>
                  <a:gd name="T9" fmla="*/ 296 h 29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1"/>
                  <a:gd name="T16" fmla="*/ 0 h 296"/>
                  <a:gd name="T17" fmla="*/ 221 w 221"/>
                  <a:gd name="T18" fmla="*/ 296 h 29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1" h="296">
                    <a:moveTo>
                      <a:pt x="18" y="0"/>
                    </a:moveTo>
                    <a:cubicBezTo>
                      <a:pt x="23" y="72"/>
                      <a:pt x="0" y="131"/>
                      <a:pt x="69" y="152"/>
                    </a:cubicBezTo>
                    <a:cubicBezTo>
                      <a:pt x="86" y="163"/>
                      <a:pt x="103" y="175"/>
                      <a:pt x="120" y="186"/>
                    </a:cubicBezTo>
                    <a:cubicBezTo>
                      <a:pt x="127" y="191"/>
                      <a:pt x="137" y="253"/>
                      <a:pt x="145" y="263"/>
                    </a:cubicBezTo>
                    <a:cubicBezTo>
                      <a:pt x="162" y="285"/>
                      <a:pt x="221" y="296"/>
                      <a:pt x="221" y="296"/>
                    </a:cubicBezTo>
                  </a:path>
                </a:pathLst>
              </a:custGeom>
              <a:noFill/>
              <a:ln w="2857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6" name="Freeform 53"/>
              <p:cNvSpPr>
                <a:spLocks/>
              </p:cNvSpPr>
              <p:nvPr/>
            </p:nvSpPr>
            <p:spPr bwMode="auto">
              <a:xfrm>
                <a:off x="93" y="3812"/>
                <a:ext cx="381" cy="364"/>
              </a:xfrm>
              <a:custGeom>
                <a:avLst/>
                <a:gdLst>
                  <a:gd name="T0" fmla="*/ 381 w 381"/>
                  <a:gd name="T1" fmla="*/ 0 h 364"/>
                  <a:gd name="T2" fmla="*/ 254 w 381"/>
                  <a:gd name="T3" fmla="*/ 110 h 364"/>
                  <a:gd name="T4" fmla="*/ 187 w 381"/>
                  <a:gd name="T5" fmla="*/ 118 h 364"/>
                  <a:gd name="T6" fmla="*/ 76 w 381"/>
                  <a:gd name="T7" fmla="*/ 262 h 364"/>
                  <a:gd name="T8" fmla="*/ 93 w 381"/>
                  <a:gd name="T9" fmla="*/ 288 h 364"/>
                  <a:gd name="T10" fmla="*/ 68 w 381"/>
                  <a:gd name="T11" fmla="*/ 313 h 364"/>
                  <a:gd name="T12" fmla="*/ 0 w 381"/>
                  <a:gd name="T13" fmla="*/ 364 h 36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81"/>
                  <a:gd name="T22" fmla="*/ 0 h 364"/>
                  <a:gd name="T23" fmla="*/ 381 w 381"/>
                  <a:gd name="T24" fmla="*/ 364 h 36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81" h="364">
                    <a:moveTo>
                      <a:pt x="381" y="0"/>
                    </a:moveTo>
                    <a:cubicBezTo>
                      <a:pt x="343" y="26"/>
                      <a:pt x="297" y="98"/>
                      <a:pt x="254" y="110"/>
                    </a:cubicBezTo>
                    <a:cubicBezTo>
                      <a:pt x="232" y="116"/>
                      <a:pt x="209" y="115"/>
                      <a:pt x="187" y="118"/>
                    </a:cubicBezTo>
                    <a:cubicBezTo>
                      <a:pt x="139" y="150"/>
                      <a:pt x="96" y="207"/>
                      <a:pt x="76" y="262"/>
                    </a:cubicBezTo>
                    <a:cubicBezTo>
                      <a:pt x="82" y="271"/>
                      <a:pt x="95" y="278"/>
                      <a:pt x="93" y="288"/>
                    </a:cubicBezTo>
                    <a:cubicBezTo>
                      <a:pt x="91" y="300"/>
                      <a:pt x="75" y="304"/>
                      <a:pt x="68" y="313"/>
                    </a:cubicBezTo>
                    <a:cubicBezTo>
                      <a:pt x="43" y="343"/>
                      <a:pt x="36" y="347"/>
                      <a:pt x="0" y="364"/>
                    </a:cubicBezTo>
                  </a:path>
                </a:pathLst>
              </a:custGeom>
              <a:noFill/>
              <a:ln w="2857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7" name="Freeform 54"/>
              <p:cNvSpPr>
                <a:spLocks/>
              </p:cNvSpPr>
              <p:nvPr/>
            </p:nvSpPr>
            <p:spPr bwMode="auto">
              <a:xfrm rot="4137786">
                <a:off x="1897" y="3847"/>
                <a:ext cx="221" cy="296"/>
              </a:xfrm>
              <a:custGeom>
                <a:avLst/>
                <a:gdLst>
                  <a:gd name="T0" fmla="*/ 18 w 221"/>
                  <a:gd name="T1" fmla="*/ 0 h 296"/>
                  <a:gd name="T2" fmla="*/ 69 w 221"/>
                  <a:gd name="T3" fmla="*/ 152 h 296"/>
                  <a:gd name="T4" fmla="*/ 120 w 221"/>
                  <a:gd name="T5" fmla="*/ 186 h 296"/>
                  <a:gd name="T6" fmla="*/ 145 w 221"/>
                  <a:gd name="T7" fmla="*/ 263 h 296"/>
                  <a:gd name="T8" fmla="*/ 221 w 221"/>
                  <a:gd name="T9" fmla="*/ 296 h 29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1"/>
                  <a:gd name="T16" fmla="*/ 0 h 296"/>
                  <a:gd name="T17" fmla="*/ 221 w 221"/>
                  <a:gd name="T18" fmla="*/ 296 h 29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1" h="296">
                    <a:moveTo>
                      <a:pt x="18" y="0"/>
                    </a:moveTo>
                    <a:cubicBezTo>
                      <a:pt x="23" y="72"/>
                      <a:pt x="0" y="131"/>
                      <a:pt x="69" y="152"/>
                    </a:cubicBezTo>
                    <a:cubicBezTo>
                      <a:pt x="86" y="163"/>
                      <a:pt x="103" y="175"/>
                      <a:pt x="120" y="186"/>
                    </a:cubicBezTo>
                    <a:cubicBezTo>
                      <a:pt x="127" y="191"/>
                      <a:pt x="137" y="253"/>
                      <a:pt x="145" y="263"/>
                    </a:cubicBezTo>
                    <a:cubicBezTo>
                      <a:pt x="162" y="285"/>
                      <a:pt x="221" y="296"/>
                      <a:pt x="221" y="296"/>
                    </a:cubicBezTo>
                  </a:path>
                </a:pathLst>
              </a:custGeom>
              <a:noFill/>
              <a:ln w="2857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8" name="Freeform 55"/>
              <p:cNvSpPr>
                <a:spLocks/>
              </p:cNvSpPr>
              <p:nvPr/>
            </p:nvSpPr>
            <p:spPr bwMode="auto">
              <a:xfrm>
                <a:off x="1043" y="3521"/>
                <a:ext cx="381" cy="364"/>
              </a:xfrm>
              <a:custGeom>
                <a:avLst/>
                <a:gdLst>
                  <a:gd name="T0" fmla="*/ 381 w 381"/>
                  <a:gd name="T1" fmla="*/ 0 h 364"/>
                  <a:gd name="T2" fmla="*/ 254 w 381"/>
                  <a:gd name="T3" fmla="*/ 110 h 364"/>
                  <a:gd name="T4" fmla="*/ 187 w 381"/>
                  <a:gd name="T5" fmla="*/ 118 h 364"/>
                  <a:gd name="T6" fmla="*/ 76 w 381"/>
                  <a:gd name="T7" fmla="*/ 262 h 364"/>
                  <a:gd name="T8" fmla="*/ 93 w 381"/>
                  <a:gd name="T9" fmla="*/ 288 h 364"/>
                  <a:gd name="T10" fmla="*/ 68 w 381"/>
                  <a:gd name="T11" fmla="*/ 313 h 364"/>
                  <a:gd name="T12" fmla="*/ 0 w 381"/>
                  <a:gd name="T13" fmla="*/ 364 h 36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81"/>
                  <a:gd name="T22" fmla="*/ 0 h 364"/>
                  <a:gd name="T23" fmla="*/ 381 w 381"/>
                  <a:gd name="T24" fmla="*/ 364 h 36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81" h="364">
                    <a:moveTo>
                      <a:pt x="381" y="0"/>
                    </a:moveTo>
                    <a:cubicBezTo>
                      <a:pt x="343" y="26"/>
                      <a:pt x="297" y="98"/>
                      <a:pt x="254" y="110"/>
                    </a:cubicBezTo>
                    <a:cubicBezTo>
                      <a:pt x="232" y="116"/>
                      <a:pt x="209" y="115"/>
                      <a:pt x="187" y="118"/>
                    </a:cubicBezTo>
                    <a:cubicBezTo>
                      <a:pt x="139" y="150"/>
                      <a:pt x="96" y="207"/>
                      <a:pt x="76" y="262"/>
                    </a:cubicBezTo>
                    <a:cubicBezTo>
                      <a:pt x="82" y="271"/>
                      <a:pt x="95" y="278"/>
                      <a:pt x="93" y="288"/>
                    </a:cubicBezTo>
                    <a:cubicBezTo>
                      <a:pt x="91" y="300"/>
                      <a:pt x="75" y="304"/>
                      <a:pt x="68" y="313"/>
                    </a:cubicBezTo>
                    <a:cubicBezTo>
                      <a:pt x="43" y="343"/>
                      <a:pt x="36" y="347"/>
                      <a:pt x="0" y="364"/>
                    </a:cubicBezTo>
                  </a:path>
                </a:pathLst>
              </a:custGeom>
              <a:noFill/>
              <a:ln w="2857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9" name="Freeform 56"/>
              <p:cNvSpPr>
                <a:spLocks/>
              </p:cNvSpPr>
              <p:nvPr/>
            </p:nvSpPr>
            <p:spPr bwMode="auto">
              <a:xfrm>
                <a:off x="1107" y="3795"/>
                <a:ext cx="70" cy="404"/>
              </a:xfrm>
              <a:custGeom>
                <a:avLst/>
                <a:gdLst>
                  <a:gd name="T0" fmla="*/ 20 w 70"/>
                  <a:gd name="T1" fmla="*/ 0 h 404"/>
                  <a:gd name="T2" fmla="*/ 70 w 70"/>
                  <a:gd name="T3" fmla="*/ 85 h 404"/>
                  <a:gd name="T4" fmla="*/ 62 w 70"/>
                  <a:gd name="T5" fmla="*/ 186 h 404"/>
                  <a:gd name="T6" fmla="*/ 3 w 70"/>
                  <a:gd name="T7" fmla="*/ 262 h 404"/>
                  <a:gd name="T8" fmla="*/ 20 w 70"/>
                  <a:gd name="T9" fmla="*/ 364 h 404"/>
                  <a:gd name="T10" fmla="*/ 28 w 70"/>
                  <a:gd name="T11" fmla="*/ 398 h 40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0"/>
                  <a:gd name="T19" fmla="*/ 0 h 404"/>
                  <a:gd name="T20" fmla="*/ 70 w 70"/>
                  <a:gd name="T21" fmla="*/ 404 h 40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0" h="404">
                    <a:moveTo>
                      <a:pt x="20" y="0"/>
                    </a:moveTo>
                    <a:cubicBezTo>
                      <a:pt x="31" y="33"/>
                      <a:pt x="54" y="53"/>
                      <a:pt x="70" y="85"/>
                    </a:cubicBezTo>
                    <a:cubicBezTo>
                      <a:pt x="67" y="119"/>
                      <a:pt x="69" y="153"/>
                      <a:pt x="62" y="186"/>
                    </a:cubicBezTo>
                    <a:cubicBezTo>
                      <a:pt x="57" y="212"/>
                      <a:pt x="18" y="240"/>
                      <a:pt x="3" y="262"/>
                    </a:cubicBezTo>
                    <a:cubicBezTo>
                      <a:pt x="18" y="404"/>
                      <a:pt x="0" y="295"/>
                      <a:pt x="20" y="364"/>
                    </a:cubicBezTo>
                    <a:cubicBezTo>
                      <a:pt x="23" y="375"/>
                      <a:pt x="28" y="398"/>
                      <a:pt x="28" y="398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0" name="Freeform 57"/>
              <p:cNvSpPr>
                <a:spLocks/>
              </p:cNvSpPr>
              <p:nvPr/>
            </p:nvSpPr>
            <p:spPr bwMode="auto">
              <a:xfrm>
                <a:off x="686" y="3719"/>
                <a:ext cx="85" cy="415"/>
              </a:xfrm>
              <a:custGeom>
                <a:avLst/>
                <a:gdLst>
                  <a:gd name="T0" fmla="*/ 0 w 85"/>
                  <a:gd name="T1" fmla="*/ 0 h 415"/>
                  <a:gd name="T2" fmla="*/ 51 w 85"/>
                  <a:gd name="T3" fmla="*/ 101 h 415"/>
                  <a:gd name="T4" fmla="*/ 26 w 85"/>
                  <a:gd name="T5" fmla="*/ 211 h 415"/>
                  <a:gd name="T6" fmla="*/ 9 w 85"/>
                  <a:gd name="T7" fmla="*/ 262 h 415"/>
                  <a:gd name="T8" fmla="*/ 68 w 85"/>
                  <a:gd name="T9" fmla="*/ 364 h 415"/>
                  <a:gd name="T10" fmla="*/ 85 w 85"/>
                  <a:gd name="T11" fmla="*/ 415 h 41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5"/>
                  <a:gd name="T19" fmla="*/ 0 h 415"/>
                  <a:gd name="T20" fmla="*/ 85 w 85"/>
                  <a:gd name="T21" fmla="*/ 415 h 41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5" h="415">
                    <a:moveTo>
                      <a:pt x="0" y="0"/>
                    </a:moveTo>
                    <a:cubicBezTo>
                      <a:pt x="22" y="33"/>
                      <a:pt x="29" y="69"/>
                      <a:pt x="51" y="101"/>
                    </a:cubicBezTo>
                    <a:cubicBezTo>
                      <a:pt x="65" y="146"/>
                      <a:pt x="43" y="172"/>
                      <a:pt x="26" y="211"/>
                    </a:cubicBezTo>
                    <a:cubicBezTo>
                      <a:pt x="19" y="227"/>
                      <a:pt x="9" y="262"/>
                      <a:pt x="9" y="262"/>
                    </a:cubicBezTo>
                    <a:cubicBezTo>
                      <a:pt x="20" y="309"/>
                      <a:pt x="33" y="329"/>
                      <a:pt x="68" y="364"/>
                    </a:cubicBezTo>
                    <a:cubicBezTo>
                      <a:pt x="74" y="381"/>
                      <a:pt x="85" y="415"/>
                      <a:pt x="85" y="415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1" name="Freeform 58"/>
              <p:cNvSpPr>
                <a:spLocks/>
              </p:cNvSpPr>
              <p:nvPr/>
            </p:nvSpPr>
            <p:spPr bwMode="auto">
              <a:xfrm>
                <a:off x="93" y="3414"/>
                <a:ext cx="932" cy="525"/>
              </a:xfrm>
              <a:custGeom>
                <a:avLst/>
                <a:gdLst>
                  <a:gd name="T0" fmla="*/ 932 w 932"/>
                  <a:gd name="T1" fmla="*/ 0 h 525"/>
                  <a:gd name="T2" fmla="*/ 703 w 932"/>
                  <a:gd name="T3" fmla="*/ 42 h 525"/>
                  <a:gd name="T4" fmla="*/ 593 w 932"/>
                  <a:gd name="T5" fmla="*/ 76 h 525"/>
                  <a:gd name="T6" fmla="*/ 568 w 932"/>
                  <a:gd name="T7" fmla="*/ 84 h 525"/>
                  <a:gd name="T8" fmla="*/ 458 w 932"/>
                  <a:gd name="T9" fmla="*/ 135 h 525"/>
                  <a:gd name="T10" fmla="*/ 364 w 932"/>
                  <a:gd name="T11" fmla="*/ 178 h 525"/>
                  <a:gd name="T12" fmla="*/ 280 w 932"/>
                  <a:gd name="T13" fmla="*/ 228 h 525"/>
                  <a:gd name="T14" fmla="*/ 195 w 932"/>
                  <a:gd name="T15" fmla="*/ 237 h 525"/>
                  <a:gd name="T16" fmla="*/ 119 w 932"/>
                  <a:gd name="T17" fmla="*/ 271 h 525"/>
                  <a:gd name="T18" fmla="*/ 110 w 932"/>
                  <a:gd name="T19" fmla="*/ 296 h 525"/>
                  <a:gd name="T20" fmla="*/ 102 w 932"/>
                  <a:gd name="T21" fmla="*/ 372 h 525"/>
                  <a:gd name="T22" fmla="*/ 51 w 932"/>
                  <a:gd name="T23" fmla="*/ 415 h 525"/>
                  <a:gd name="T24" fmla="*/ 0 w 932"/>
                  <a:gd name="T25" fmla="*/ 525 h 52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932"/>
                  <a:gd name="T40" fmla="*/ 0 h 525"/>
                  <a:gd name="T41" fmla="*/ 932 w 932"/>
                  <a:gd name="T42" fmla="*/ 525 h 525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932" h="525">
                    <a:moveTo>
                      <a:pt x="932" y="0"/>
                    </a:moveTo>
                    <a:cubicBezTo>
                      <a:pt x="849" y="27"/>
                      <a:pt x="793" y="35"/>
                      <a:pt x="703" y="42"/>
                    </a:cubicBezTo>
                    <a:cubicBezTo>
                      <a:pt x="665" y="51"/>
                      <a:pt x="630" y="64"/>
                      <a:pt x="593" y="76"/>
                    </a:cubicBezTo>
                    <a:cubicBezTo>
                      <a:pt x="585" y="79"/>
                      <a:pt x="568" y="84"/>
                      <a:pt x="568" y="84"/>
                    </a:cubicBezTo>
                    <a:cubicBezTo>
                      <a:pt x="532" y="111"/>
                      <a:pt x="500" y="121"/>
                      <a:pt x="458" y="135"/>
                    </a:cubicBezTo>
                    <a:cubicBezTo>
                      <a:pt x="427" y="155"/>
                      <a:pt x="396" y="160"/>
                      <a:pt x="364" y="178"/>
                    </a:cubicBezTo>
                    <a:cubicBezTo>
                      <a:pt x="340" y="192"/>
                      <a:pt x="306" y="222"/>
                      <a:pt x="280" y="228"/>
                    </a:cubicBezTo>
                    <a:cubicBezTo>
                      <a:pt x="252" y="235"/>
                      <a:pt x="223" y="234"/>
                      <a:pt x="195" y="237"/>
                    </a:cubicBezTo>
                    <a:cubicBezTo>
                      <a:pt x="167" y="246"/>
                      <a:pt x="146" y="261"/>
                      <a:pt x="119" y="271"/>
                    </a:cubicBezTo>
                    <a:cubicBezTo>
                      <a:pt x="116" y="279"/>
                      <a:pt x="111" y="287"/>
                      <a:pt x="110" y="296"/>
                    </a:cubicBezTo>
                    <a:cubicBezTo>
                      <a:pt x="106" y="321"/>
                      <a:pt x="110" y="348"/>
                      <a:pt x="102" y="372"/>
                    </a:cubicBezTo>
                    <a:cubicBezTo>
                      <a:pt x="96" y="389"/>
                      <a:pt x="64" y="404"/>
                      <a:pt x="51" y="415"/>
                    </a:cubicBezTo>
                    <a:cubicBezTo>
                      <a:pt x="9" y="450"/>
                      <a:pt x="0" y="470"/>
                      <a:pt x="0" y="525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2" name="Freeform 59"/>
              <p:cNvSpPr>
                <a:spLocks/>
              </p:cNvSpPr>
              <p:nvPr/>
            </p:nvSpPr>
            <p:spPr bwMode="auto">
              <a:xfrm>
                <a:off x="272" y="3657"/>
                <a:ext cx="110" cy="246"/>
              </a:xfrm>
              <a:custGeom>
                <a:avLst/>
                <a:gdLst>
                  <a:gd name="T0" fmla="*/ 110 w 110"/>
                  <a:gd name="T1" fmla="*/ 0 h 246"/>
                  <a:gd name="T2" fmla="*/ 59 w 110"/>
                  <a:gd name="T3" fmla="*/ 51 h 246"/>
                  <a:gd name="T4" fmla="*/ 42 w 110"/>
                  <a:gd name="T5" fmla="*/ 102 h 246"/>
                  <a:gd name="T6" fmla="*/ 0 w 110"/>
                  <a:gd name="T7" fmla="*/ 246 h 24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10"/>
                  <a:gd name="T13" fmla="*/ 0 h 246"/>
                  <a:gd name="T14" fmla="*/ 110 w 110"/>
                  <a:gd name="T15" fmla="*/ 246 h 24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10" h="246">
                    <a:moveTo>
                      <a:pt x="110" y="0"/>
                    </a:moveTo>
                    <a:cubicBezTo>
                      <a:pt x="83" y="17"/>
                      <a:pt x="75" y="19"/>
                      <a:pt x="59" y="51"/>
                    </a:cubicBezTo>
                    <a:cubicBezTo>
                      <a:pt x="51" y="67"/>
                      <a:pt x="42" y="102"/>
                      <a:pt x="42" y="102"/>
                    </a:cubicBezTo>
                    <a:cubicBezTo>
                      <a:pt x="40" y="127"/>
                      <a:pt x="68" y="246"/>
                      <a:pt x="0" y="246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3" name="Freeform 61"/>
              <p:cNvSpPr>
                <a:spLocks/>
              </p:cNvSpPr>
              <p:nvPr/>
            </p:nvSpPr>
            <p:spPr bwMode="auto">
              <a:xfrm>
                <a:off x="1220" y="3659"/>
                <a:ext cx="254" cy="610"/>
              </a:xfrm>
              <a:custGeom>
                <a:avLst/>
                <a:gdLst>
                  <a:gd name="T0" fmla="*/ 0 w 254"/>
                  <a:gd name="T1" fmla="*/ 0 h 610"/>
                  <a:gd name="T2" fmla="*/ 76 w 254"/>
                  <a:gd name="T3" fmla="*/ 85 h 610"/>
                  <a:gd name="T4" fmla="*/ 93 w 254"/>
                  <a:gd name="T5" fmla="*/ 127 h 610"/>
                  <a:gd name="T6" fmla="*/ 118 w 254"/>
                  <a:gd name="T7" fmla="*/ 153 h 610"/>
                  <a:gd name="T8" fmla="*/ 76 w 254"/>
                  <a:gd name="T9" fmla="*/ 297 h 610"/>
                  <a:gd name="T10" fmla="*/ 169 w 254"/>
                  <a:gd name="T11" fmla="*/ 483 h 610"/>
                  <a:gd name="T12" fmla="*/ 237 w 254"/>
                  <a:gd name="T13" fmla="*/ 534 h 610"/>
                  <a:gd name="T14" fmla="*/ 254 w 254"/>
                  <a:gd name="T15" fmla="*/ 610 h 61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4"/>
                  <a:gd name="T25" fmla="*/ 0 h 610"/>
                  <a:gd name="T26" fmla="*/ 254 w 254"/>
                  <a:gd name="T27" fmla="*/ 610 h 61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4" h="610">
                    <a:moveTo>
                      <a:pt x="0" y="0"/>
                    </a:moveTo>
                    <a:cubicBezTo>
                      <a:pt x="23" y="35"/>
                      <a:pt x="42" y="60"/>
                      <a:pt x="76" y="85"/>
                    </a:cubicBezTo>
                    <a:cubicBezTo>
                      <a:pt x="82" y="99"/>
                      <a:pt x="85" y="114"/>
                      <a:pt x="93" y="127"/>
                    </a:cubicBezTo>
                    <a:cubicBezTo>
                      <a:pt x="99" y="137"/>
                      <a:pt x="117" y="141"/>
                      <a:pt x="118" y="153"/>
                    </a:cubicBezTo>
                    <a:cubicBezTo>
                      <a:pt x="121" y="190"/>
                      <a:pt x="98" y="264"/>
                      <a:pt x="76" y="297"/>
                    </a:cubicBezTo>
                    <a:cubicBezTo>
                      <a:pt x="52" y="371"/>
                      <a:pt x="111" y="444"/>
                      <a:pt x="169" y="483"/>
                    </a:cubicBezTo>
                    <a:cubicBezTo>
                      <a:pt x="189" y="513"/>
                      <a:pt x="203" y="522"/>
                      <a:pt x="237" y="534"/>
                    </a:cubicBezTo>
                    <a:cubicBezTo>
                      <a:pt x="243" y="557"/>
                      <a:pt x="254" y="586"/>
                      <a:pt x="254" y="610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4" name="Freeform 62"/>
              <p:cNvSpPr>
                <a:spLocks/>
              </p:cNvSpPr>
              <p:nvPr/>
            </p:nvSpPr>
            <p:spPr bwMode="auto">
              <a:xfrm>
                <a:off x="847" y="3676"/>
                <a:ext cx="102" cy="610"/>
              </a:xfrm>
              <a:custGeom>
                <a:avLst/>
                <a:gdLst>
                  <a:gd name="T0" fmla="*/ 0 w 102"/>
                  <a:gd name="T1" fmla="*/ 0 h 610"/>
                  <a:gd name="T2" fmla="*/ 9 w 102"/>
                  <a:gd name="T3" fmla="*/ 76 h 610"/>
                  <a:gd name="T4" fmla="*/ 34 w 102"/>
                  <a:gd name="T5" fmla="*/ 110 h 610"/>
                  <a:gd name="T6" fmla="*/ 51 w 102"/>
                  <a:gd name="T7" fmla="*/ 161 h 610"/>
                  <a:gd name="T8" fmla="*/ 51 w 102"/>
                  <a:gd name="T9" fmla="*/ 415 h 610"/>
                  <a:gd name="T10" fmla="*/ 85 w 102"/>
                  <a:gd name="T11" fmla="*/ 500 h 610"/>
                  <a:gd name="T12" fmla="*/ 102 w 102"/>
                  <a:gd name="T13" fmla="*/ 551 h 610"/>
                  <a:gd name="T14" fmla="*/ 93 w 102"/>
                  <a:gd name="T15" fmla="*/ 585 h 610"/>
                  <a:gd name="T16" fmla="*/ 76 w 102"/>
                  <a:gd name="T17" fmla="*/ 610 h 61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02"/>
                  <a:gd name="T28" fmla="*/ 0 h 610"/>
                  <a:gd name="T29" fmla="*/ 102 w 102"/>
                  <a:gd name="T30" fmla="*/ 610 h 61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02" h="610">
                    <a:moveTo>
                      <a:pt x="0" y="0"/>
                    </a:moveTo>
                    <a:cubicBezTo>
                      <a:pt x="3" y="25"/>
                      <a:pt x="1" y="52"/>
                      <a:pt x="9" y="76"/>
                    </a:cubicBezTo>
                    <a:cubicBezTo>
                      <a:pt x="13" y="89"/>
                      <a:pt x="27" y="98"/>
                      <a:pt x="34" y="110"/>
                    </a:cubicBezTo>
                    <a:cubicBezTo>
                      <a:pt x="43" y="126"/>
                      <a:pt x="45" y="144"/>
                      <a:pt x="51" y="161"/>
                    </a:cubicBezTo>
                    <a:cubicBezTo>
                      <a:pt x="45" y="248"/>
                      <a:pt x="23" y="331"/>
                      <a:pt x="51" y="415"/>
                    </a:cubicBezTo>
                    <a:cubicBezTo>
                      <a:pt x="61" y="444"/>
                      <a:pt x="75" y="471"/>
                      <a:pt x="85" y="500"/>
                    </a:cubicBezTo>
                    <a:cubicBezTo>
                      <a:pt x="91" y="517"/>
                      <a:pt x="102" y="551"/>
                      <a:pt x="102" y="551"/>
                    </a:cubicBezTo>
                    <a:cubicBezTo>
                      <a:pt x="99" y="562"/>
                      <a:pt x="98" y="574"/>
                      <a:pt x="93" y="585"/>
                    </a:cubicBezTo>
                    <a:cubicBezTo>
                      <a:pt x="89" y="594"/>
                      <a:pt x="76" y="610"/>
                      <a:pt x="76" y="610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5" name="Freeform 63"/>
              <p:cNvSpPr>
                <a:spLocks/>
              </p:cNvSpPr>
              <p:nvPr/>
            </p:nvSpPr>
            <p:spPr bwMode="auto">
              <a:xfrm>
                <a:off x="889" y="4040"/>
                <a:ext cx="136" cy="212"/>
              </a:xfrm>
              <a:custGeom>
                <a:avLst/>
                <a:gdLst>
                  <a:gd name="T0" fmla="*/ 0 w 136"/>
                  <a:gd name="T1" fmla="*/ 0 h 212"/>
                  <a:gd name="T2" fmla="*/ 68 w 136"/>
                  <a:gd name="T3" fmla="*/ 68 h 212"/>
                  <a:gd name="T4" fmla="*/ 77 w 136"/>
                  <a:gd name="T5" fmla="*/ 144 h 212"/>
                  <a:gd name="T6" fmla="*/ 136 w 136"/>
                  <a:gd name="T7" fmla="*/ 212 h 2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"/>
                  <a:gd name="T13" fmla="*/ 0 h 212"/>
                  <a:gd name="T14" fmla="*/ 136 w 136"/>
                  <a:gd name="T15" fmla="*/ 212 h 2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" h="212">
                    <a:moveTo>
                      <a:pt x="0" y="0"/>
                    </a:moveTo>
                    <a:cubicBezTo>
                      <a:pt x="29" y="19"/>
                      <a:pt x="43" y="43"/>
                      <a:pt x="68" y="68"/>
                    </a:cubicBezTo>
                    <a:cubicBezTo>
                      <a:pt x="71" y="93"/>
                      <a:pt x="66" y="121"/>
                      <a:pt x="77" y="144"/>
                    </a:cubicBezTo>
                    <a:cubicBezTo>
                      <a:pt x="90" y="171"/>
                      <a:pt x="122" y="185"/>
                      <a:pt x="136" y="212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6" name="Freeform 64"/>
              <p:cNvSpPr>
                <a:spLocks/>
              </p:cNvSpPr>
              <p:nvPr/>
            </p:nvSpPr>
            <p:spPr bwMode="auto">
              <a:xfrm>
                <a:off x="1618" y="3659"/>
                <a:ext cx="237" cy="602"/>
              </a:xfrm>
              <a:custGeom>
                <a:avLst/>
                <a:gdLst>
                  <a:gd name="T0" fmla="*/ 220 w 237"/>
                  <a:gd name="T1" fmla="*/ 0 h 602"/>
                  <a:gd name="T2" fmla="*/ 135 w 237"/>
                  <a:gd name="T3" fmla="*/ 237 h 602"/>
                  <a:gd name="T4" fmla="*/ 102 w 237"/>
                  <a:gd name="T5" fmla="*/ 322 h 602"/>
                  <a:gd name="T6" fmla="*/ 110 w 237"/>
                  <a:gd name="T7" fmla="*/ 407 h 602"/>
                  <a:gd name="T8" fmla="*/ 118 w 237"/>
                  <a:gd name="T9" fmla="*/ 432 h 602"/>
                  <a:gd name="T10" fmla="*/ 42 w 237"/>
                  <a:gd name="T11" fmla="*/ 542 h 602"/>
                  <a:gd name="T12" fmla="*/ 0 w 237"/>
                  <a:gd name="T13" fmla="*/ 602 h 60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37"/>
                  <a:gd name="T22" fmla="*/ 0 h 602"/>
                  <a:gd name="T23" fmla="*/ 237 w 237"/>
                  <a:gd name="T24" fmla="*/ 602 h 60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37" h="602">
                    <a:moveTo>
                      <a:pt x="220" y="0"/>
                    </a:moveTo>
                    <a:cubicBezTo>
                      <a:pt x="213" y="138"/>
                      <a:pt x="237" y="174"/>
                      <a:pt x="135" y="237"/>
                    </a:cubicBezTo>
                    <a:cubicBezTo>
                      <a:pt x="117" y="265"/>
                      <a:pt x="112" y="291"/>
                      <a:pt x="102" y="322"/>
                    </a:cubicBezTo>
                    <a:cubicBezTo>
                      <a:pt x="105" y="350"/>
                      <a:pt x="106" y="379"/>
                      <a:pt x="110" y="407"/>
                    </a:cubicBezTo>
                    <a:cubicBezTo>
                      <a:pt x="111" y="416"/>
                      <a:pt x="120" y="424"/>
                      <a:pt x="118" y="432"/>
                    </a:cubicBezTo>
                    <a:cubicBezTo>
                      <a:pt x="102" y="493"/>
                      <a:pt x="83" y="502"/>
                      <a:pt x="42" y="542"/>
                    </a:cubicBezTo>
                    <a:cubicBezTo>
                      <a:pt x="33" y="571"/>
                      <a:pt x="20" y="580"/>
                      <a:pt x="0" y="602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7" name="Freeform 65"/>
              <p:cNvSpPr>
                <a:spLocks/>
              </p:cNvSpPr>
              <p:nvPr/>
            </p:nvSpPr>
            <p:spPr bwMode="auto">
              <a:xfrm>
                <a:off x="1542" y="4007"/>
                <a:ext cx="178" cy="177"/>
              </a:xfrm>
              <a:custGeom>
                <a:avLst/>
                <a:gdLst>
                  <a:gd name="T0" fmla="*/ 178 w 178"/>
                  <a:gd name="T1" fmla="*/ 0 h 177"/>
                  <a:gd name="T2" fmla="*/ 93 w 178"/>
                  <a:gd name="T3" fmla="*/ 25 h 177"/>
                  <a:gd name="T4" fmla="*/ 34 w 178"/>
                  <a:gd name="T5" fmla="*/ 144 h 177"/>
                  <a:gd name="T6" fmla="*/ 25 w 178"/>
                  <a:gd name="T7" fmla="*/ 169 h 177"/>
                  <a:gd name="T8" fmla="*/ 0 w 178"/>
                  <a:gd name="T9" fmla="*/ 177 h 17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8"/>
                  <a:gd name="T16" fmla="*/ 0 h 177"/>
                  <a:gd name="T17" fmla="*/ 178 w 178"/>
                  <a:gd name="T18" fmla="*/ 177 h 17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8" h="177">
                    <a:moveTo>
                      <a:pt x="178" y="0"/>
                    </a:moveTo>
                    <a:cubicBezTo>
                      <a:pt x="149" y="9"/>
                      <a:pt x="122" y="18"/>
                      <a:pt x="93" y="25"/>
                    </a:cubicBezTo>
                    <a:cubicBezTo>
                      <a:pt x="57" y="72"/>
                      <a:pt x="50" y="88"/>
                      <a:pt x="34" y="144"/>
                    </a:cubicBezTo>
                    <a:cubicBezTo>
                      <a:pt x="32" y="153"/>
                      <a:pt x="31" y="163"/>
                      <a:pt x="25" y="169"/>
                    </a:cubicBezTo>
                    <a:cubicBezTo>
                      <a:pt x="19" y="175"/>
                      <a:pt x="0" y="177"/>
                      <a:pt x="0" y="177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8" name="Freeform 66"/>
              <p:cNvSpPr>
                <a:spLocks/>
              </p:cNvSpPr>
              <p:nvPr/>
            </p:nvSpPr>
            <p:spPr bwMode="auto">
              <a:xfrm>
                <a:off x="1604" y="3456"/>
                <a:ext cx="91" cy="161"/>
              </a:xfrm>
              <a:custGeom>
                <a:avLst/>
                <a:gdLst>
                  <a:gd name="T0" fmla="*/ 82 w 91"/>
                  <a:gd name="T1" fmla="*/ 0 h 161"/>
                  <a:gd name="T2" fmla="*/ 14 w 91"/>
                  <a:gd name="T3" fmla="*/ 93 h 161"/>
                  <a:gd name="T4" fmla="*/ 5 w 91"/>
                  <a:gd name="T5" fmla="*/ 161 h 161"/>
                  <a:gd name="T6" fmla="*/ 0 60000 65536"/>
                  <a:gd name="T7" fmla="*/ 0 60000 65536"/>
                  <a:gd name="T8" fmla="*/ 0 60000 65536"/>
                  <a:gd name="T9" fmla="*/ 0 w 91"/>
                  <a:gd name="T10" fmla="*/ 0 h 161"/>
                  <a:gd name="T11" fmla="*/ 91 w 91"/>
                  <a:gd name="T12" fmla="*/ 161 h 16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1" h="161">
                    <a:moveTo>
                      <a:pt x="82" y="0"/>
                    </a:moveTo>
                    <a:cubicBezTo>
                      <a:pt x="70" y="102"/>
                      <a:pt x="91" y="68"/>
                      <a:pt x="14" y="93"/>
                    </a:cubicBezTo>
                    <a:cubicBezTo>
                      <a:pt x="0" y="132"/>
                      <a:pt x="5" y="110"/>
                      <a:pt x="5" y="161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9" name="Freeform 67"/>
              <p:cNvSpPr>
                <a:spLocks/>
              </p:cNvSpPr>
              <p:nvPr/>
            </p:nvSpPr>
            <p:spPr bwMode="auto">
              <a:xfrm rot="682003">
                <a:off x="1633" y="3430"/>
                <a:ext cx="720" cy="396"/>
              </a:xfrm>
              <a:custGeom>
                <a:avLst/>
                <a:gdLst>
                  <a:gd name="T0" fmla="*/ 0 w 720"/>
                  <a:gd name="T1" fmla="*/ 48 h 396"/>
                  <a:gd name="T2" fmla="*/ 432 w 720"/>
                  <a:gd name="T3" fmla="*/ 82 h 396"/>
                  <a:gd name="T4" fmla="*/ 466 w 720"/>
                  <a:gd name="T5" fmla="*/ 167 h 396"/>
                  <a:gd name="T6" fmla="*/ 517 w 720"/>
                  <a:gd name="T7" fmla="*/ 243 h 396"/>
                  <a:gd name="T8" fmla="*/ 593 w 720"/>
                  <a:gd name="T9" fmla="*/ 277 h 396"/>
                  <a:gd name="T10" fmla="*/ 618 w 720"/>
                  <a:gd name="T11" fmla="*/ 285 h 396"/>
                  <a:gd name="T12" fmla="*/ 694 w 720"/>
                  <a:gd name="T13" fmla="*/ 378 h 396"/>
                  <a:gd name="T14" fmla="*/ 720 w 720"/>
                  <a:gd name="T15" fmla="*/ 395 h 39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20"/>
                  <a:gd name="T25" fmla="*/ 0 h 396"/>
                  <a:gd name="T26" fmla="*/ 720 w 720"/>
                  <a:gd name="T27" fmla="*/ 396 h 39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20" h="396">
                    <a:moveTo>
                      <a:pt x="0" y="48"/>
                    </a:moveTo>
                    <a:cubicBezTo>
                      <a:pt x="139" y="98"/>
                      <a:pt x="306" y="0"/>
                      <a:pt x="432" y="82"/>
                    </a:cubicBezTo>
                    <a:cubicBezTo>
                      <a:pt x="452" y="111"/>
                      <a:pt x="451" y="137"/>
                      <a:pt x="466" y="167"/>
                    </a:cubicBezTo>
                    <a:cubicBezTo>
                      <a:pt x="468" y="172"/>
                      <a:pt x="507" y="228"/>
                      <a:pt x="517" y="243"/>
                    </a:cubicBezTo>
                    <a:cubicBezTo>
                      <a:pt x="529" y="261"/>
                      <a:pt x="582" y="273"/>
                      <a:pt x="593" y="277"/>
                    </a:cubicBezTo>
                    <a:cubicBezTo>
                      <a:pt x="601" y="280"/>
                      <a:pt x="618" y="285"/>
                      <a:pt x="618" y="285"/>
                    </a:cubicBezTo>
                    <a:cubicBezTo>
                      <a:pt x="631" y="396"/>
                      <a:pt x="609" y="351"/>
                      <a:pt x="694" y="378"/>
                    </a:cubicBezTo>
                    <a:cubicBezTo>
                      <a:pt x="703" y="384"/>
                      <a:pt x="720" y="395"/>
                      <a:pt x="720" y="395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30" name="Freeform 68"/>
              <p:cNvSpPr>
                <a:spLocks/>
              </p:cNvSpPr>
              <p:nvPr/>
            </p:nvSpPr>
            <p:spPr bwMode="auto">
              <a:xfrm>
                <a:off x="2109" y="3622"/>
                <a:ext cx="466" cy="427"/>
              </a:xfrm>
              <a:custGeom>
                <a:avLst/>
                <a:gdLst>
                  <a:gd name="T0" fmla="*/ 0 w 466"/>
                  <a:gd name="T1" fmla="*/ 12 h 427"/>
                  <a:gd name="T2" fmla="*/ 26 w 466"/>
                  <a:gd name="T3" fmla="*/ 3 h 427"/>
                  <a:gd name="T4" fmla="*/ 93 w 466"/>
                  <a:gd name="T5" fmla="*/ 12 h 427"/>
                  <a:gd name="T6" fmla="*/ 161 w 466"/>
                  <a:gd name="T7" fmla="*/ 130 h 427"/>
                  <a:gd name="T8" fmla="*/ 305 w 466"/>
                  <a:gd name="T9" fmla="*/ 215 h 427"/>
                  <a:gd name="T10" fmla="*/ 364 w 466"/>
                  <a:gd name="T11" fmla="*/ 274 h 427"/>
                  <a:gd name="T12" fmla="*/ 373 w 466"/>
                  <a:gd name="T13" fmla="*/ 308 h 427"/>
                  <a:gd name="T14" fmla="*/ 458 w 466"/>
                  <a:gd name="T15" fmla="*/ 351 h 427"/>
                  <a:gd name="T16" fmla="*/ 466 w 466"/>
                  <a:gd name="T17" fmla="*/ 427 h 42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66"/>
                  <a:gd name="T28" fmla="*/ 0 h 427"/>
                  <a:gd name="T29" fmla="*/ 466 w 466"/>
                  <a:gd name="T30" fmla="*/ 427 h 42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66" h="427">
                    <a:moveTo>
                      <a:pt x="0" y="12"/>
                    </a:moveTo>
                    <a:cubicBezTo>
                      <a:pt x="9" y="9"/>
                      <a:pt x="17" y="3"/>
                      <a:pt x="26" y="3"/>
                    </a:cubicBezTo>
                    <a:cubicBezTo>
                      <a:pt x="49" y="3"/>
                      <a:pt x="74" y="0"/>
                      <a:pt x="93" y="12"/>
                    </a:cubicBezTo>
                    <a:cubicBezTo>
                      <a:pt x="134" y="36"/>
                      <a:pt x="136" y="96"/>
                      <a:pt x="161" y="130"/>
                    </a:cubicBezTo>
                    <a:cubicBezTo>
                      <a:pt x="207" y="191"/>
                      <a:pt x="237" y="199"/>
                      <a:pt x="305" y="215"/>
                    </a:cubicBezTo>
                    <a:cubicBezTo>
                      <a:pt x="359" y="251"/>
                      <a:pt x="352" y="231"/>
                      <a:pt x="364" y="274"/>
                    </a:cubicBezTo>
                    <a:cubicBezTo>
                      <a:pt x="367" y="285"/>
                      <a:pt x="365" y="299"/>
                      <a:pt x="373" y="308"/>
                    </a:cubicBezTo>
                    <a:cubicBezTo>
                      <a:pt x="401" y="340"/>
                      <a:pt x="423" y="342"/>
                      <a:pt x="458" y="351"/>
                    </a:cubicBezTo>
                    <a:cubicBezTo>
                      <a:pt x="466" y="421"/>
                      <a:pt x="466" y="396"/>
                      <a:pt x="466" y="427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31" name="Freeform 69"/>
              <p:cNvSpPr>
                <a:spLocks/>
              </p:cNvSpPr>
              <p:nvPr/>
            </p:nvSpPr>
            <p:spPr bwMode="auto">
              <a:xfrm>
                <a:off x="2423" y="3896"/>
                <a:ext cx="50" cy="297"/>
              </a:xfrm>
              <a:custGeom>
                <a:avLst/>
                <a:gdLst>
                  <a:gd name="T0" fmla="*/ 42 w 50"/>
                  <a:gd name="T1" fmla="*/ 0 h 297"/>
                  <a:gd name="T2" fmla="*/ 0 w 50"/>
                  <a:gd name="T3" fmla="*/ 94 h 297"/>
                  <a:gd name="T4" fmla="*/ 50 w 50"/>
                  <a:gd name="T5" fmla="*/ 255 h 297"/>
                  <a:gd name="T6" fmla="*/ 42 w 50"/>
                  <a:gd name="T7" fmla="*/ 297 h 29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0"/>
                  <a:gd name="T13" fmla="*/ 0 h 297"/>
                  <a:gd name="T14" fmla="*/ 50 w 50"/>
                  <a:gd name="T15" fmla="*/ 297 h 29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0" h="297">
                    <a:moveTo>
                      <a:pt x="42" y="0"/>
                    </a:moveTo>
                    <a:cubicBezTo>
                      <a:pt x="10" y="33"/>
                      <a:pt x="9" y="48"/>
                      <a:pt x="0" y="94"/>
                    </a:cubicBezTo>
                    <a:cubicBezTo>
                      <a:pt x="8" y="156"/>
                      <a:pt x="32" y="196"/>
                      <a:pt x="50" y="255"/>
                    </a:cubicBezTo>
                    <a:cubicBezTo>
                      <a:pt x="47" y="269"/>
                      <a:pt x="42" y="297"/>
                      <a:pt x="42" y="297"/>
                    </a:cubicBezTo>
                  </a:path>
                </a:pathLst>
              </a:custGeom>
              <a:noFill/>
              <a:ln w="9525">
                <a:solidFill>
                  <a:srgbClr val="D7C8A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</p:grpSp>
      </p:grpSp>
      <p:cxnSp>
        <p:nvCxnSpPr>
          <p:cNvPr id="48" name="Прямая со стрелкой 47"/>
          <p:cNvCxnSpPr/>
          <p:nvPr/>
        </p:nvCxnSpPr>
        <p:spPr>
          <a:xfrm>
            <a:off x="4932040" y="1340768"/>
            <a:ext cx="136815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 стрелкой 89"/>
          <p:cNvCxnSpPr/>
          <p:nvPr/>
        </p:nvCxnSpPr>
        <p:spPr>
          <a:xfrm>
            <a:off x="5940152" y="2636912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 стрелкой 93"/>
          <p:cNvCxnSpPr/>
          <p:nvPr/>
        </p:nvCxnSpPr>
        <p:spPr>
          <a:xfrm>
            <a:off x="4355976" y="2924944"/>
            <a:ext cx="20162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Прямая со стрелкой 95"/>
          <p:cNvCxnSpPr/>
          <p:nvPr/>
        </p:nvCxnSpPr>
        <p:spPr>
          <a:xfrm>
            <a:off x="5436096" y="4941168"/>
            <a:ext cx="23762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Правая фигурная скобка 106"/>
          <p:cNvSpPr/>
          <p:nvPr/>
        </p:nvSpPr>
        <p:spPr>
          <a:xfrm>
            <a:off x="6804248" y="980728"/>
            <a:ext cx="432048" cy="302433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TextBox 107"/>
          <p:cNvSpPr txBox="1"/>
          <p:nvPr/>
        </p:nvSpPr>
        <p:spPr>
          <a:xfrm>
            <a:off x="5436096" y="1196752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шляпка </a:t>
            </a:r>
            <a:endParaRPr lang="ru-RU" sz="3200" b="1" dirty="0"/>
          </a:p>
        </p:txBody>
      </p:sp>
      <p:sp>
        <p:nvSpPr>
          <p:cNvPr id="109" name="TextBox 108"/>
          <p:cNvSpPr txBox="1"/>
          <p:nvPr/>
        </p:nvSpPr>
        <p:spPr>
          <a:xfrm>
            <a:off x="5508104" y="2636912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ножка</a:t>
            </a:r>
            <a:endParaRPr lang="ru-RU" sz="3200" b="1" dirty="0"/>
          </a:p>
        </p:txBody>
      </p:sp>
      <p:sp>
        <p:nvSpPr>
          <p:cNvPr id="110" name="TextBox 109"/>
          <p:cNvSpPr txBox="1"/>
          <p:nvPr/>
        </p:nvSpPr>
        <p:spPr>
          <a:xfrm>
            <a:off x="7164288" y="4725144"/>
            <a:ext cx="1979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грибница</a:t>
            </a:r>
            <a:endParaRPr lang="ru-RU" sz="3200" b="1" dirty="0"/>
          </a:p>
        </p:txBody>
      </p:sp>
      <p:sp>
        <p:nvSpPr>
          <p:cNvPr id="111" name="TextBox 110"/>
          <p:cNvSpPr txBox="1"/>
          <p:nvPr/>
        </p:nvSpPr>
        <p:spPr>
          <a:xfrm>
            <a:off x="7092280" y="2132856"/>
            <a:ext cx="20517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Плодовое тело</a:t>
            </a:r>
            <a:endParaRPr lang="ru-RU" sz="3200" b="1" dirty="0"/>
          </a:p>
        </p:txBody>
      </p:sp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950" y="0"/>
            <a:ext cx="6447501" cy="13208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Особенности </a:t>
            </a:r>
            <a:r>
              <a:rPr lang="ru-RU" sz="32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внешнего строения шляпочного </a:t>
            </a: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гриба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6986" y="1429050"/>
            <a:ext cx="8786874" cy="484632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buNone/>
            </a:pP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Грибы состоят из гифов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500035" y="2214556"/>
            <a:ext cx="8429684" cy="1384995"/>
          </a:xfrm>
          <a:prstGeom prst="rect">
            <a:avLst/>
          </a:prstGeom>
          <a:ln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Гифы — нитевидное образование у грибов, состоящее из многих клеток или содержащее множество ядер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54"/>
          <p:cNvGrpSpPr/>
          <p:nvPr/>
        </p:nvGrpSpPr>
        <p:grpSpPr>
          <a:xfrm>
            <a:off x="-365771" y="1416805"/>
            <a:ext cx="5080647" cy="5256584"/>
            <a:chOff x="5208960" y="2014538"/>
            <a:chExt cx="3852906" cy="4843462"/>
          </a:xfrm>
        </p:grpSpPr>
        <p:pic>
          <p:nvPicPr>
            <p:cNvPr id="51" name="Picture 4" descr="Шляпочные грибы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4A6015"/>
                </a:clrFrom>
                <a:clrTo>
                  <a:srgbClr val="4A6015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500694" y="2014538"/>
              <a:ext cx="3486150" cy="484346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52" name="Прямоугольник 51"/>
            <p:cNvSpPr/>
            <p:nvPr/>
          </p:nvSpPr>
          <p:spPr>
            <a:xfrm rot="21045818">
              <a:off x="5429256" y="4429132"/>
              <a:ext cx="1000132" cy="10715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3" name="Прямоугольник 52"/>
            <p:cNvSpPr/>
            <p:nvPr/>
          </p:nvSpPr>
          <p:spPr>
            <a:xfrm rot="1927204">
              <a:off x="5208960" y="4041502"/>
              <a:ext cx="1000132" cy="10715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4" name="Прямоугольник 53"/>
            <p:cNvSpPr/>
            <p:nvPr/>
          </p:nvSpPr>
          <p:spPr>
            <a:xfrm rot="413737">
              <a:off x="8061734" y="4556732"/>
              <a:ext cx="1000132" cy="10715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pic>
        <p:nvPicPr>
          <p:cNvPr id="2052" name="Picture 4" descr="Файл:Leccinum scabrum LC01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914401"/>
            <a:ext cx="4139952" cy="5875621"/>
          </a:xfrm>
          <a:prstGeom prst="rect">
            <a:avLst/>
          </a:prstGeom>
          <a:noFill/>
          <a:effectLst>
            <a:softEdge rad="317500"/>
          </a:effectLst>
        </p:spPr>
      </p:pic>
      <p:grpSp>
        <p:nvGrpSpPr>
          <p:cNvPr id="5" name="Группа 76"/>
          <p:cNvGrpSpPr/>
          <p:nvPr/>
        </p:nvGrpSpPr>
        <p:grpSpPr>
          <a:xfrm>
            <a:off x="3563889" y="4149080"/>
            <a:ext cx="2479724" cy="1357322"/>
            <a:chOff x="3714744" y="4500570"/>
            <a:chExt cx="2214086" cy="1357322"/>
          </a:xfrm>
        </p:grpSpPr>
        <p:cxnSp>
          <p:nvCxnSpPr>
            <p:cNvPr id="70" name="Прямая соединительная линия 69"/>
            <p:cNvCxnSpPr/>
            <p:nvPr/>
          </p:nvCxnSpPr>
          <p:spPr>
            <a:xfrm rot="5400000" flipH="1" flipV="1">
              <a:off x="3679025" y="4893479"/>
              <a:ext cx="1000132" cy="92869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Овал 75"/>
            <p:cNvSpPr/>
            <p:nvPr/>
          </p:nvSpPr>
          <p:spPr>
            <a:xfrm>
              <a:off x="4357686" y="4500570"/>
              <a:ext cx="1571144" cy="1013470"/>
            </a:xfrm>
            <a:prstGeom prst="ellipse">
              <a:avLst/>
            </a:prstGeom>
            <a:ln/>
            <a:scene3d>
              <a:camera prst="orthographicFront">
                <a:rot lat="0" lon="0" rev="0"/>
              </a:camera>
              <a:lightRig rig="threePt" dir="tl"/>
            </a:scene3d>
            <a:sp3d prstMaterial="plastic">
              <a:bevelT w="152400" h="50800" prst="softRound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8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Гифы</a:t>
              </a:r>
              <a:endParaRPr lang="ru-RU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19" name="Прямая со стрелкой 18"/>
          <p:cNvCxnSpPr>
            <a:stCxn id="76" idx="2"/>
          </p:cNvCxnSpPr>
          <p:nvPr/>
        </p:nvCxnSpPr>
        <p:spPr bwMode="auto">
          <a:xfrm flipH="1" flipV="1">
            <a:off x="2699793" y="4221091"/>
            <a:ext cx="1584176" cy="434724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76" idx="1"/>
          </p:cNvCxnSpPr>
          <p:nvPr/>
        </p:nvCxnSpPr>
        <p:spPr bwMode="auto">
          <a:xfrm flipH="1" flipV="1">
            <a:off x="2987826" y="2276875"/>
            <a:ext cx="1553837" cy="2020624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3486137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9" grpId="0" animBg="1"/>
      <p:bldP spid="4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358246" cy="11430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solidFill>
                  <a:schemeClr val="bg1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60000" endA="900" endPos="60000" dist="29997" dir="5400000" sy="-100000" algn="bl" rotWithShape="0"/>
                </a:effectLst>
              </a:rPr>
              <a:t>Микориза – или грибокорень</a:t>
            </a:r>
            <a:endParaRPr lang="ru-RU" b="1" dirty="0">
              <a:ln w="11430"/>
              <a:solidFill>
                <a:schemeClr val="bg1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26" y="1500174"/>
            <a:ext cx="8786874" cy="4846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sz="3200" dirty="0" smtClean="0"/>
              <a:t>Что такое симбиоз?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28596" y="1571614"/>
            <a:ext cx="8429684" cy="830997"/>
          </a:xfrm>
          <a:prstGeom prst="rect">
            <a:avLst/>
          </a:prstGeom>
          <a:solidFill>
            <a:srgbClr val="CCFF99"/>
          </a:solidFill>
          <a:ln w="38100"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Симбиоз</a:t>
            </a:r>
            <a:r>
              <a:rPr lang="ru-RU" sz="2400" dirty="0" smtClean="0">
                <a:solidFill>
                  <a:schemeClr val="accent4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sz="2400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тесное и продолжительное сосуществование представителей разных биологических видов.</a:t>
            </a:r>
            <a:endParaRPr lang="ru-RU" sz="2400" dirty="0">
              <a:solidFill>
                <a:schemeClr val="accent4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Oval 21"/>
          <p:cNvSpPr>
            <a:spLocks noChangeArrowheads="1"/>
          </p:cNvSpPr>
          <p:nvPr/>
        </p:nvSpPr>
        <p:spPr bwMode="auto">
          <a:xfrm>
            <a:off x="6213489" y="5143512"/>
            <a:ext cx="215900" cy="215900"/>
          </a:xfrm>
          <a:prstGeom prst="ellips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dirty="0"/>
          </a:p>
        </p:txBody>
      </p:sp>
      <p:pic>
        <p:nvPicPr>
          <p:cNvPr id="6146" name="Picture 2" descr="F:\воскресенье 7.10\лткрытый урок по грибам\Новая папка\shannon-wright-networ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"/>
            <a:ext cx="9143999" cy="6857999"/>
          </a:xfrm>
          <a:prstGeom prst="rect">
            <a:avLst/>
          </a:prstGeom>
          <a:noFill/>
        </p:spPr>
      </p:pic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214283" y="3286124"/>
            <a:ext cx="2725639" cy="3357586"/>
            <a:chOff x="419" y="1570"/>
            <a:chExt cx="2132" cy="2586"/>
          </a:xfrm>
          <a:noFill/>
        </p:grpSpPr>
        <p:pic>
          <p:nvPicPr>
            <p:cNvPr id="26" name="Picture 16" descr="1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9" y="1578"/>
              <a:ext cx="2123" cy="2471"/>
            </a:xfrm>
            <a:prstGeom prst="roundRect">
              <a:avLst>
                <a:gd name="adj" fmla="val 8594"/>
              </a:avLst>
            </a:prstGeom>
            <a:grpFill/>
            <a:ln w="571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pic>
        <p:sp>
          <p:nvSpPr>
            <p:cNvPr id="27" name="AutoShape 18"/>
            <p:cNvSpPr>
              <a:spLocks noChangeArrowheads="1"/>
            </p:cNvSpPr>
            <p:nvPr/>
          </p:nvSpPr>
          <p:spPr bwMode="auto">
            <a:xfrm>
              <a:off x="419" y="1570"/>
              <a:ext cx="2132" cy="2586"/>
            </a:xfrm>
            <a:prstGeom prst="flowChartAlternateProcess">
              <a:avLst/>
            </a:prstGeom>
            <a:grpFill/>
            <a:ln w="57150">
              <a:solidFill>
                <a:schemeClr val="bg1">
                  <a:lumMod val="50000"/>
                </a:schemeClr>
              </a:solidFill>
              <a:headEnd/>
              <a:tailEnd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 dirty="0"/>
            </a:p>
          </p:txBody>
        </p:sp>
      </p:grpSp>
      <p:cxnSp>
        <p:nvCxnSpPr>
          <p:cNvPr id="21" name="Прямая со стрелкой 20"/>
          <p:cNvCxnSpPr>
            <a:stCxn id="27" idx="3"/>
          </p:cNvCxnSpPr>
          <p:nvPr/>
        </p:nvCxnSpPr>
        <p:spPr bwMode="auto">
          <a:xfrm flipV="1">
            <a:off x="2939921" y="3571878"/>
            <a:ext cx="3846657" cy="1393041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27" idx="3"/>
          </p:cNvCxnSpPr>
          <p:nvPr/>
        </p:nvCxnSpPr>
        <p:spPr bwMode="auto">
          <a:xfrm flipV="1">
            <a:off x="2939922" y="4429134"/>
            <a:ext cx="4632475" cy="535785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5696612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5400" dirty="0" smtClean="0"/>
              <a:t>МИКОРИЗА - </a:t>
            </a:r>
            <a:r>
              <a:rPr lang="ru-RU" sz="5400" dirty="0" err="1"/>
              <a:t>взаимополезные</a:t>
            </a:r>
            <a:r>
              <a:rPr lang="ru-RU" sz="5400" dirty="0"/>
              <a:t> отношения между </a:t>
            </a:r>
            <a:r>
              <a:rPr lang="ru-RU" sz="5400" dirty="0" smtClean="0"/>
              <a:t>гифами гриба и корнями растения</a:t>
            </a:r>
            <a:endParaRPr lang="ru-RU" sz="5400" dirty="0"/>
          </a:p>
        </p:txBody>
      </p:sp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воскресенье 7.10\лткрытый урок по грибам\mushrooms_114.jpg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41564"/>
            <a:ext cx="9144000" cy="6858000"/>
          </a:xfrm>
          <a:prstGeom prst="rect">
            <a:avLst/>
          </a:prstGeom>
          <a:noFill/>
        </p:spPr>
      </p:pic>
      <p:sp>
        <p:nvSpPr>
          <p:cNvPr id="18" name="Скругленный прямоугольник 17"/>
          <p:cNvSpPr/>
          <p:nvPr/>
        </p:nvSpPr>
        <p:spPr>
          <a:xfrm>
            <a:off x="6000760" y="3429000"/>
            <a:ext cx="2786082" cy="928694"/>
          </a:xfrm>
          <a:prstGeom prst="roundRect">
            <a:avLst>
              <a:gd name="adj" fmla="val 25038"/>
            </a:avLst>
          </a:prstGeom>
          <a:solidFill>
            <a:schemeClr val="tx2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Корень дерева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7263" y="0"/>
            <a:ext cx="6927106" cy="1143000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89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Микориза</a:t>
            </a:r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14283" y="1000110"/>
            <a:ext cx="7670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Схема микоризы или грибокорень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3143241" y="2000240"/>
            <a:ext cx="285752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2">
                <a:lumMod val="95000"/>
                <a:lumOff val="5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Н2О + МИНЕРАЛЬНЫЕ СОЛИ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57158" y="3429000"/>
            <a:ext cx="2786082" cy="928694"/>
          </a:xfrm>
          <a:prstGeom prst="roundRect">
            <a:avLst>
              <a:gd name="adj" fmla="val 25038"/>
            </a:avLst>
          </a:prstGeom>
          <a:solidFill>
            <a:schemeClr val="tx2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Гриб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71"/>
          <p:cNvGrpSpPr/>
          <p:nvPr/>
        </p:nvGrpSpPr>
        <p:grpSpPr>
          <a:xfrm>
            <a:off x="1750200" y="4286258"/>
            <a:ext cx="5679320" cy="1962142"/>
            <a:chOff x="1714481" y="4357695"/>
            <a:chExt cx="5679320" cy="1638309"/>
          </a:xfrm>
        </p:grpSpPr>
        <p:cxnSp>
          <p:nvCxnSpPr>
            <p:cNvPr id="65" name="Shape 64"/>
            <p:cNvCxnSpPr>
              <a:stCxn id="18" idx="2"/>
            </p:cNvCxnSpPr>
            <p:nvPr/>
          </p:nvCxnSpPr>
          <p:spPr>
            <a:xfrm rot="5400000">
              <a:off x="6054338" y="4018365"/>
              <a:ext cx="1000134" cy="1678793"/>
            </a:xfrm>
            <a:prstGeom prst="curvedConnector2">
              <a:avLst/>
            </a:prstGeom>
            <a:ln w="76200">
              <a:solidFill>
                <a:schemeClr val="accent5"/>
              </a:solidFill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57" name="Скругленный прямоугольник 56"/>
            <p:cNvSpPr/>
            <p:nvPr/>
          </p:nvSpPr>
          <p:spPr>
            <a:xfrm>
              <a:off x="2993231" y="5138748"/>
              <a:ext cx="3186113" cy="857256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76200">
              <a:solidFill>
                <a:schemeClr val="tx1"/>
              </a:solidFill>
            </a:ln>
            <a:effectLst/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8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ОРГАНИЧЕСКИЕ ВЕЩЕСТВА</a:t>
              </a:r>
              <a:endPara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69" name="Shape 68"/>
            <p:cNvCxnSpPr>
              <a:stCxn id="57" idx="1"/>
              <a:endCxn id="17" idx="2"/>
            </p:cNvCxnSpPr>
            <p:nvPr/>
          </p:nvCxnSpPr>
          <p:spPr>
            <a:xfrm rot="10800000">
              <a:off x="1714481" y="4417341"/>
              <a:ext cx="1278751" cy="1150035"/>
            </a:xfrm>
            <a:prstGeom prst="curvedConnector2">
              <a:avLst/>
            </a:prstGeom>
            <a:ln w="76200">
              <a:solidFill>
                <a:schemeClr val="accent5"/>
              </a:solidFill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20" name="Shape 19"/>
          <p:cNvCxnSpPr>
            <a:stCxn id="17" idx="0"/>
            <a:endCxn id="39" idx="1"/>
          </p:cNvCxnSpPr>
          <p:nvPr/>
        </p:nvCxnSpPr>
        <p:spPr bwMode="auto">
          <a:xfrm rot="5400000" flipH="1" flipV="1">
            <a:off x="2000233" y="2285994"/>
            <a:ext cx="892975" cy="1393041"/>
          </a:xfrm>
          <a:prstGeom prst="curvedConnector2">
            <a:avLst/>
          </a:prstGeom>
          <a:ln w="57150">
            <a:solidFill>
              <a:schemeClr val="accent5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hape 22"/>
          <p:cNvCxnSpPr>
            <a:stCxn id="39" idx="3"/>
            <a:endCxn id="18" idx="0"/>
          </p:cNvCxnSpPr>
          <p:nvPr/>
        </p:nvCxnSpPr>
        <p:spPr bwMode="auto">
          <a:xfrm>
            <a:off x="6000761" y="2536027"/>
            <a:ext cx="1393041" cy="892975"/>
          </a:xfrm>
          <a:prstGeom prst="curvedConnector2">
            <a:avLst/>
          </a:prstGeom>
          <a:noFill/>
          <a:ln w="76200" cap="flat" cmpd="sng" algn="ctr">
            <a:solidFill>
              <a:schemeClr val="accent5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="" xmlns:p14="http://schemas.microsoft.com/office/powerpoint/2010/main" val="38233645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323528" y="692696"/>
          <a:ext cx="8229600" cy="22608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753616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МУКОР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ПЕНИЦИЛЛ</a:t>
                      </a:r>
                      <a:endParaRPr lang="ru-RU" sz="3600" dirty="0"/>
                    </a:p>
                  </a:txBody>
                  <a:tcPr/>
                </a:tc>
              </a:tr>
              <a:tr h="753616">
                <a:tc>
                  <a:txBody>
                    <a:bodyPr/>
                    <a:lstStyle/>
                    <a:p>
                      <a:r>
                        <a:rPr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r>
                        <a:rPr lang="ru-RU" sz="3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1. </a:t>
                      </a:r>
                      <a:endParaRPr lang="ru-RU" sz="3600" dirty="0"/>
                    </a:p>
                  </a:txBody>
                  <a:tcPr/>
                </a:tc>
              </a:tr>
              <a:tr h="753616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2. 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2. </a:t>
                      </a:r>
                      <a:endParaRPr lang="ru-RU" sz="3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187624" y="2420888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49053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Плесневые грибы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8705862" cy="4104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6294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323528" y="692696"/>
          <a:ext cx="8229600" cy="58742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753616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МУКОР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ПЕНИЦИЛЛ</a:t>
                      </a:r>
                      <a:endParaRPr lang="ru-RU" sz="3600" dirty="0"/>
                    </a:p>
                  </a:txBody>
                  <a:tcPr/>
                </a:tc>
              </a:tr>
              <a:tr h="753616">
                <a:tc>
                  <a:txBody>
                    <a:bodyPr/>
                    <a:lstStyle/>
                    <a:p>
                      <a:r>
                        <a:rPr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r>
                        <a:rPr lang="ru-RU" sz="3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Одна разросшаяся и разветвленная клетка со множеством ядер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1. Нити</a:t>
                      </a:r>
                      <a:r>
                        <a:rPr lang="ru-RU" sz="3600" baseline="0" dirty="0" smtClean="0"/>
                        <a:t> г</a:t>
                      </a:r>
                      <a:r>
                        <a:rPr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рибница  разделены </a:t>
                      </a:r>
                      <a:r>
                        <a:rPr lang="ru-RU" sz="3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перегородками на клетки. </a:t>
                      </a:r>
                      <a:endParaRPr lang="ru-RU" sz="3600" dirty="0"/>
                    </a:p>
                  </a:txBody>
                  <a:tcPr/>
                </a:tc>
              </a:tr>
              <a:tr h="753616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1. Нити</a:t>
                      </a:r>
                      <a:r>
                        <a:rPr lang="ru-RU" sz="3600" baseline="0" dirty="0" smtClean="0"/>
                        <a:t> г</a:t>
                      </a:r>
                      <a:r>
                        <a:rPr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рибница  разделены </a:t>
                      </a:r>
                      <a:r>
                        <a:rPr lang="ru-RU" sz="3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перегородками на клетки. 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2. </a:t>
                      </a:r>
                      <a:r>
                        <a:rPr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 концах  нитей грибницы кисточки</a:t>
                      </a:r>
                      <a:endParaRPr lang="ru-RU" sz="3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187624" y="2420888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699792" y="2564904"/>
            <a:ext cx="2808312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059832" y="2924944"/>
            <a:ext cx="2376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/>
              <a:t>ГРИБЫ</a:t>
            </a:r>
            <a:endParaRPr lang="ru-RU" sz="5400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4067944" y="4293096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 flipV="1">
            <a:off x="1619672" y="1628800"/>
            <a:ext cx="1101824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5508104" y="4221088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1835696" y="4221088"/>
            <a:ext cx="936104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V="1">
            <a:off x="4139952" y="1340768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5508104" y="1556792"/>
            <a:ext cx="1008112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043608" y="1268760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1 </a:t>
            </a:r>
            <a:endParaRPr lang="ru-RU" sz="40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6588224" y="1340768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3</a:t>
            </a:r>
            <a:endParaRPr lang="ru-RU" sz="40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3923928" y="980728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2</a:t>
            </a:r>
            <a:endParaRPr lang="ru-RU" sz="4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1403648" y="5373216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6</a:t>
            </a:r>
            <a:endParaRPr lang="ru-RU" sz="4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3995936" y="5517232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5</a:t>
            </a:r>
            <a:endParaRPr lang="ru-RU" sz="40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6372200" y="544522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4</a:t>
            </a:r>
            <a:endParaRPr lang="ru-RU" sz="40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1691680" y="260648"/>
            <a:ext cx="62646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Значение грибов</a:t>
            </a:r>
            <a:endParaRPr lang="ru-RU" sz="4400" b="1" dirty="0"/>
          </a:p>
        </p:txBody>
      </p:sp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4525963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ru-RU" sz="3600" dirty="0" smtClean="0"/>
              <a:t>Превращают мертвые остатки организмов в минеральные вещества</a:t>
            </a:r>
          </a:p>
          <a:p>
            <a:pPr marL="514350" indent="-514350">
              <a:buAutoNum type="arabicPeriod"/>
            </a:pPr>
            <a:r>
              <a:rPr lang="ru-RU" sz="3600" dirty="0" smtClean="0"/>
              <a:t>Люди употребляют в пищу</a:t>
            </a:r>
          </a:p>
          <a:p>
            <a:pPr marL="514350" indent="-514350">
              <a:buAutoNum type="arabicPeriod"/>
            </a:pPr>
            <a:r>
              <a:rPr lang="ru-RU" sz="3600" dirty="0" smtClean="0"/>
              <a:t>Для получения других продуктов питания</a:t>
            </a:r>
          </a:p>
          <a:p>
            <a:pPr marL="514350" indent="-514350">
              <a:buAutoNum type="arabicPeriod"/>
            </a:pPr>
            <a:r>
              <a:rPr lang="ru-RU" sz="3600" dirty="0" smtClean="0"/>
              <a:t>Для получения лекарств</a:t>
            </a:r>
          </a:p>
          <a:p>
            <a:pPr marL="514350" indent="-514350">
              <a:buAutoNum type="arabicPeriod"/>
            </a:pPr>
            <a:r>
              <a:rPr lang="ru-RU" sz="3600" dirty="0" smtClean="0"/>
              <a:t>Разрушают деревянные постройки</a:t>
            </a:r>
          </a:p>
          <a:p>
            <a:pPr marL="514350" indent="-514350">
              <a:buAutoNum type="arabicPeriod"/>
            </a:pPr>
            <a:r>
              <a:rPr lang="ru-RU" sz="3600" dirty="0" smtClean="0"/>
              <a:t>Вызывают болезни у растений, животных, человека</a:t>
            </a: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395536" y="260648"/>
            <a:ext cx="8496944" cy="640871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/>
              <a:t>1. Наука, занимающаяся изучением грибов:</a:t>
            </a:r>
          </a:p>
          <a:p>
            <a:pPr>
              <a:buNone/>
            </a:pPr>
            <a:r>
              <a:rPr lang="ru-RU" dirty="0"/>
              <a:t> А) Микология  Б) Ботаника   </a:t>
            </a:r>
            <a:r>
              <a:rPr lang="ru-RU" dirty="0" smtClean="0"/>
              <a:t>В)Экология</a:t>
            </a:r>
            <a:endParaRPr lang="ru-RU" dirty="0"/>
          </a:p>
          <a:p>
            <a:pPr>
              <a:buNone/>
            </a:pPr>
            <a:r>
              <a:rPr lang="ru-RU" dirty="0"/>
              <a:t>2. В строении грибов различают:</a:t>
            </a:r>
          </a:p>
          <a:p>
            <a:pPr>
              <a:buNone/>
            </a:pPr>
            <a:r>
              <a:rPr lang="ru-RU" dirty="0"/>
              <a:t>А) Плодовое тело и </a:t>
            </a:r>
            <a:r>
              <a:rPr lang="ru-RU" dirty="0" smtClean="0"/>
              <a:t>ножку      Б</a:t>
            </a:r>
            <a:r>
              <a:rPr lang="ru-RU" dirty="0"/>
              <a:t>) Грибница и плодовое тело</a:t>
            </a:r>
          </a:p>
          <a:p>
            <a:pPr>
              <a:buNone/>
            </a:pPr>
            <a:r>
              <a:rPr lang="ru-RU" dirty="0"/>
              <a:t>В)Лист ,мицелий и грибница</a:t>
            </a:r>
          </a:p>
          <a:p>
            <a:pPr>
              <a:buNone/>
            </a:pPr>
            <a:r>
              <a:rPr lang="ru-RU" dirty="0"/>
              <a:t>3.Симбиоз грибницы с корнем дерева называется</a:t>
            </a:r>
          </a:p>
          <a:p>
            <a:pPr>
              <a:buNone/>
            </a:pPr>
            <a:r>
              <a:rPr lang="ru-RU" dirty="0"/>
              <a:t>а) </a:t>
            </a:r>
            <a:r>
              <a:rPr lang="ru-RU" dirty="0" smtClean="0"/>
              <a:t>мицелий     б</a:t>
            </a:r>
            <a:r>
              <a:rPr lang="ru-RU" dirty="0"/>
              <a:t>) плодовое тело </a:t>
            </a:r>
            <a:r>
              <a:rPr lang="ru-RU" dirty="0" smtClean="0"/>
              <a:t>      в</a:t>
            </a:r>
            <a:r>
              <a:rPr lang="ru-RU" dirty="0"/>
              <a:t>) микориза</a:t>
            </a:r>
          </a:p>
          <a:p>
            <a:pPr>
              <a:buNone/>
            </a:pPr>
            <a:r>
              <a:rPr lang="ru-RU" dirty="0"/>
              <a:t>4. Грибы питаются:	</a:t>
            </a:r>
          </a:p>
          <a:p>
            <a:pPr>
              <a:buNone/>
            </a:pPr>
            <a:r>
              <a:rPr lang="ru-RU" dirty="0"/>
              <a:t>а) только путем </a:t>
            </a:r>
            <a:r>
              <a:rPr lang="ru-RU" dirty="0" smtClean="0"/>
              <a:t>фотосинтеза,     б</a:t>
            </a:r>
            <a:r>
              <a:rPr lang="ru-RU" dirty="0"/>
              <a:t>) готовыми органическими </a:t>
            </a:r>
            <a:r>
              <a:rPr lang="ru-RU" dirty="0" smtClean="0"/>
              <a:t>веществами</a:t>
            </a:r>
            <a:endParaRPr lang="ru-RU" dirty="0"/>
          </a:p>
          <a:p>
            <a:pPr>
              <a:buNone/>
            </a:pPr>
            <a:r>
              <a:rPr lang="ru-RU" dirty="0"/>
              <a:t>в) только органическими веществами живых </a:t>
            </a:r>
            <a:r>
              <a:rPr lang="ru-RU" dirty="0" smtClean="0"/>
              <a:t>организмов,     </a:t>
            </a:r>
          </a:p>
          <a:p>
            <a:pPr>
              <a:buNone/>
            </a:pPr>
            <a:r>
              <a:rPr lang="ru-RU" dirty="0" smtClean="0"/>
              <a:t> г</a:t>
            </a:r>
            <a:r>
              <a:rPr lang="ru-RU" dirty="0"/>
              <a:t>) только поселяясь на продуктах питания.</a:t>
            </a:r>
          </a:p>
          <a:p>
            <a:pPr>
              <a:buNone/>
            </a:pPr>
            <a:r>
              <a:rPr lang="ru-RU" dirty="0"/>
              <a:t>5. Грибы размножаются:</a:t>
            </a:r>
          </a:p>
          <a:p>
            <a:pPr>
              <a:buNone/>
            </a:pPr>
            <a:r>
              <a:rPr lang="ru-RU" dirty="0"/>
              <a:t>а) </a:t>
            </a:r>
            <a:r>
              <a:rPr lang="ru-RU" dirty="0" smtClean="0"/>
              <a:t>спорами </a:t>
            </a:r>
            <a:r>
              <a:rPr lang="ru-RU" dirty="0"/>
              <a:t>  </a:t>
            </a:r>
            <a:r>
              <a:rPr lang="ru-RU" dirty="0" smtClean="0"/>
              <a:t>     б</a:t>
            </a:r>
            <a:r>
              <a:rPr lang="ru-RU" dirty="0"/>
              <a:t>) </a:t>
            </a:r>
            <a:r>
              <a:rPr lang="ru-RU" dirty="0" smtClean="0"/>
              <a:t>семенами </a:t>
            </a:r>
            <a:r>
              <a:rPr lang="ru-RU" dirty="0"/>
              <a:t>  </a:t>
            </a:r>
            <a:r>
              <a:rPr lang="ru-RU" dirty="0" smtClean="0"/>
              <a:t>       </a:t>
            </a:r>
            <a:r>
              <a:rPr lang="ru-RU" dirty="0"/>
              <a:t> г) частью стебля.</a:t>
            </a:r>
          </a:p>
          <a:p>
            <a:pPr>
              <a:buNone/>
            </a:pPr>
            <a:r>
              <a:rPr lang="ru-RU" dirty="0"/>
              <a:t>6. Грибы  </a:t>
            </a:r>
            <a:r>
              <a:rPr lang="ru-RU" dirty="0" smtClean="0"/>
              <a:t>обитают… </a:t>
            </a:r>
            <a:endParaRPr lang="ru-RU" dirty="0"/>
          </a:p>
          <a:p>
            <a:pPr>
              <a:buNone/>
            </a:pPr>
            <a:r>
              <a:rPr lang="ru-RU" dirty="0"/>
              <a:t>а) На деревьях и в низкой траве</a:t>
            </a:r>
            <a:r>
              <a:rPr lang="ru-RU" dirty="0" smtClean="0"/>
              <a:t>,</a:t>
            </a:r>
            <a:r>
              <a:rPr lang="ru-RU" dirty="0"/>
              <a:t>             </a:t>
            </a:r>
            <a:r>
              <a:rPr lang="ru-RU" dirty="0" smtClean="0"/>
              <a:t>б</a:t>
            </a:r>
            <a:r>
              <a:rPr lang="ru-RU" dirty="0"/>
              <a:t>) На полях и </a:t>
            </a:r>
            <a:r>
              <a:rPr lang="ru-RU" dirty="0" smtClean="0"/>
              <a:t>лугах</a:t>
            </a:r>
            <a:endParaRPr lang="ru-RU" dirty="0"/>
          </a:p>
          <a:p>
            <a:pPr>
              <a:buNone/>
            </a:pPr>
            <a:r>
              <a:rPr lang="ru-RU" dirty="0"/>
              <a:t>в) </a:t>
            </a:r>
            <a:r>
              <a:rPr lang="ru-RU" dirty="0" smtClean="0"/>
              <a:t>вблизи деревьев, на </a:t>
            </a:r>
            <a:r>
              <a:rPr lang="ru-RU" dirty="0"/>
              <a:t>растениях, животных и их </a:t>
            </a:r>
            <a:r>
              <a:rPr lang="ru-RU" dirty="0" smtClean="0"/>
              <a:t>остатках</a:t>
            </a:r>
            <a:endParaRPr lang="ru-RU" dirty="0"/>
          </a:p>
          <a:p>
            <a:pPr>
              <a:buNone/>
            </a:pPr>
            <a:r>
              <a:rPr lang="ru-RU" dirty="0"/>
              <a:t>7. Гриб, поселяющийся на хлебе.</a:t>
            </a:r>
          </a:p>
          <a:p>
            <a:pPr>
              <a:buNone/>
            </a:pPr>
            <a:r>
              <a:rPr lang="ru-RU" dirty="0"/>
              <a:t>а) </a:t>
            </a:r>
            <a:r>
              <a:rPr lang="ru-RU" dirty="0" err="1" smtClean="0"/>
              <a:t>мукор</a:t>
            </a:r>
            <a:r>
              <a:rPr lang="ru-RU" dirty="0" smtClean="0"/>
              <a:t>                 б</a:t>
            </a:r>
            <a:r>
              <a:rPr lang="ru-RU" dirty="0"/>
              <a:t>) </a:t>
            </a:r>
            <a:r>
              <a:rPr lang="ru-RU" dirty="0" smtClean="0"/>
              <a:t>масленок            в</a:t>
            </a:r>
            <a:r>
              <a:rPr lang="ru-RU" dirty="0"/>
              <a:t>) фитофтора</a:t>
            </a:r>
          </a:p>
        </p:txBody>
      </p:sp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395536" y="260648"/>
            <a:ext cx="8496944" cy="640871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/>
              <a:t>1. Наука, занимающаяся изучением грибов: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>
                <a:solidFill>
                  <a:srgbClr val="FF0000"/>
                </a:solidFill>
              </a:rPr>
              <a:t>А) Микология  </a:t>
            </a:r>
            <a:r>
              <a:rPr lang="ru-RU" dirty="0"/>
              <a:t>Б) Ботаника   </a:t>
            </a:r>
            <a:r>
              <a:rPr lang="ru-RU" dirty="0" smtClean="0"/>
              <a:t>В)Экология</a:t>
            </a:r>
            <a:endParaRPr lang="ru-RU" dirty="0"/>
          </a:p>
          <a:p>
            <a:pPr>
              <a:buNone/>
            </a:pPr>
            <a:r>
              <a:rPr lang="ru-RU" dirty="0"/>
              <a:t>2. В строении грибов различают:</a:t>
            </a:r>
          </a:p>
          <a:p>
            <a:pPr>
              <a:buNone/>
            </a:pPr>
            <a:r>
              <a:rPr lang="ru-RU" dirty="0"/>
              <a:t>А) Плодовое тело и </a:t>
            </a:r>
            <a:r>
              <a:rPr lang="ru-RU" dirty="0" smtClean="0"/>
              <a:t>ножку      </a:t>
            </a:r>
            <a:r>
              <a:rPr lang="ru-RU" dirty="0" smtClean="0">
                <a:solidFill>
                  <a:srgbClr val="FF0000"/>
                </a:solidFill>
              </a:rPr>
              <a:t>Б</a:t>
            </a:r>
            <a:r>
              <a:rPr lang="ru-RU" dirty="0">
                <a:solidFill>
                  <a:srgbClr val="FF0000"/>
                </a:solidFill>
              </a:rPr>
              <a:t>) Грибница и плодовое тело</a:t>
            </a:r>
          </a:p>
          <a:p>
            <a:pPr>
              <a:buNone/>
            </a:pPr>
            <a:r>
              <a:rPr lang="ru-RU" dirty="0"/>
              <a:t>В)Лист ,мицелий и грибница</a:t>
            </a:r>
          </a:p>
          <a:p>
            <a:pPr>
              <a:buNone/>
            </a:pPr>
            <a:r>
              <a:rPr lang="ru-RU" dirty="0"/>
              <a:t>3.Симбиоз грибницы с корнем дерева называется</a:t>
            </a:r>
          </a:p>
          <a:p>
            <a:pPr>
              <a:buNone/>
            </a:pPr>
            <a:r>
              <a:rPr lang="ru-RU" dirty="0"/>
              <a:t>а) </a:t>
            </a:r>
            <a:r>
              <a:rPr lang="ru-RU" dirty="0" smtClean="0"/>
              <a:t>мицелий     б</a:t>
            </a:r>
            <a:r>
              <a:rPr lang="ru-RU" dirty="0"/>
              <a:t>) плодовое тело </a:t>
            </a:r>
            <a:r>
              <a:rPr lang="ru-RU" dirty="0" smtClean="0"/>
              <a:t>      </a:t>
            </a:r>
            <a:r>
              <a:rPr lang="ru-RU" dirty="0" smtClean="0">
                <a:solidFill>
                  <a:srgbClr val="FF0000"/>
                </a:solidFill>
              </a:rPr>
              <a:t>в</a:t>
            </a:r>
            <a:r>
              <a:rPr lang="ru-RU" dirty="0">
                <a:solidFill>
                  <a:srgbClr val="FF0000"/>
                </a:solidFill>
              </a:rPr>
              <a:t>) микориза</a:t>
            </a:r>
          </a:p>
          <a:p>
            <a:pPr>
              <a:buNone/>
            </a:pPr>
            <a:r>
              <a:rPr lang="ru-RU" dirty="0"/>
              <a:t>4. Грибы питаются:	</a:t>
            </a:r>
          </a:p>
          <a:p>
            <a:pPr>
              <a:buNone/>
            </a:pPr>
            <a:r>
              <a:rPr lang="ru-RU" dirty="0"/>
              <a:t>а) только путем </a:t>
            </a:r>
            <a:r>
              <a:rPr lang="ru-RU" dirty="0" smtClean="0"/>
              <a:t>фотосинтеза,     </a:t>
            </a:r>
            <a:r>
              <a:rPr lang="ru-RU" dirty="0" smtClean="0">
                <a:solidFill>
                  <a:srgbClr val="FF0000"/>
                </a:solidFill>
              </a:rPr>
              <a:t>б</a:t>
            </a:r>
            <a:r>
              <a:rPr lang="ru-RU" dirty="0">
                <a:solidFill>
                  <a:srgbClr val="FF0000"/>
                </a:solidFill>
              </a:rPr>
              <a:t>) готовыми органическими </a:t>
            </a:r>
            <a:r>
              <a:rPr lang="ru-RU" dirty="0" smtClean="0">
                <a:solidFill>
                  <a:srgbClr val="FF0000"/>
                </a:solidFill>
              </a:rPr>
              <a:t>веществами</a:t>
            </a:r>
            <a:endParaRPr lang="ru-RU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dirty="0"/>
              <a:t>в) только органическими веществами живых </a:t>
            </a:r>
            <a:r>
              <a:rPr lang="ru-RU" dirty="0" smtClean="0"/>
              <a:t>организмов,     </a:t>
            </a:r>
          </a:p>
          <a:p>
            <a:pPr>
              <a:buNone/>
            </a:pPr>
            <a:r>
              <a:rPr lang="ru-RU" dirty="0" smtClean="0"/>
              <a:t> г</a:t>
            </a:r>
            <a:r>
              <a:rPr lang="ru-RU" dirty="0"/>
              <a:t>) только поселяясь на продуктах питания.</a:t>
            </a:r>
          </a:p>
          <a:p>
            <a:pPr>
              <a:buNone/>
            </a:pPr>
            <a:r>
              <a:rPr lang="ru-RU" dirty="0"/>
              <a:t>5. Грибы размножаются:</a:t>
            </a:r>
          </a:p>
          <a:p>
            <a:pPr>
              <a:buNone/>
            </a:pPr>
            <a:r>
              <a:rPr lang="ru-RU" dirty="0">
                <a:solidFill>
                  <a:srgbClr val="FF0000"/>
                </a:solidFill>
              </a:rPr>
              <a:t>а) </a:t>
            </a:r>
            <a:r>
              <a:rPr lang="ru-RU" dirty="0" smtClean="0">
                <a:solidFill>
                  <a:srgbClr val="FF0000"/>
                </a:solidFill>
              </a:rPr>
              <a:t>спорами </a:t>
            </a:r>
            <a:r>
              <a:rPr lang="ru-RU" dirty="0">
                <a:solidFill>
                  <a:srgbClr val="FF0000"/>
                </a:solidFill>
              </a:rPr>
              <a:t>  </a:t>
            </a:r>
            <a:r>
              <a:rPr lang="ru-RU" dirty="0" smtClean="0">
                <a:solidFill>
                  <a:srgbClr val="FF0000"/>
                </a:solidFill>
              </a:rPr>
              <a:t>     </a:t>
            </a:r>
            <a:r>
              <a:rPr lang="ru-RU" dirty="0" smtClean="0"/>
              <a:t>б</a:t>
            </a:r>
            <a:r>
              <a:rPr lang="ru-RU" dirty="0"/>
              <a:t>) </a:t>
            </a:r>
            <a:r>
              <a:rPr lang="ru-RU" dirty="0" smtClean="0"/>
              <a:t>семенами </a:t>
            </a:r>
            <a:r>
              <a:rPr lang="ru-RU" dirty="0"/>
              <a:t>  </a:t>
            </a:r>
            <a:r>
              <a:rPr lang="ru-RU" dirty="0" smtClean="0"/>
              <a:t>       </a:t>
            </a:r>
            <a:r>
              <a:rPr lang="ru-RU" dirty="0"/>
              <a:t> г) частью стебля.</a:t>
            </a:r>
          </a:p>
          <a:p>
            <a:pPr>
              <a:buNone/>
            </a:pPr>
            <a:r>
              <a:rPr lang="ru-RU" dirty="0"/>
              <a:t>6. Грибы  </a:t>
            </a:r>
            <a:r>
              <a:rPr lang="ru-RU" dirty="0" smtClean="0"/>
              <a:t>обитают… </a:t>
            </a:r>
            <a:endParaRPr lang="ru-RU" dirty="0"/>
          </a:p>
          <a:p>
            <a:pPr>
              <a:buNone/>
            </a:pPr>
            <a:r>
              <a:rPr lang="ru-RU" dirty="0"/>
              <a:t>а) На деревьях и в низкой траве</a:t>
            </a:r>
            <a:r>
              <a:rPr lang="ru-RU" dirty="0" smtClean="0"/>
              <a:t>,</a:t>
            </a:r>
            <a:r>
              <a:rPr lang="ru-RU" dirty="0"/>
              <a:t>             </a:t>
            </a:r>
            <a:r>
              <a:rPr lang="ru-RU" dirty="0" smtClean="0"/>
              <a:t>б</a:t>
            </a:r>
            <a:r>
              <a:rPr lang="ru-RU" dirty="0"/>
              <a:t>) На полях и </a:t>
            </a:r>
            <a:r>
              <a:rPr lang="ru-RU" dirty="0" smtClean="0"/>
              <a:t>лугах</a:t>
            </a:r>
            <a:endParaRPr lang="ru-RU" dirty="0"/>
          </a:p>
          <a:p>
            <a:pPr>
              <a:buNone/>
            </a:pPr>
            <a:r>
              <a:rPr lang="ru-RU" dirty="0">
                <a:solidFill>
                  <a:srgbClr val="FF0000"/>
                </a:solidFill>
              </a:rPr>
              <a:t>в) </a:t>
            </a:r>
            <a:r>
              <a:rPr lang="ru-RU" dirty="0" smtClean="0">
                <a:solidFill>
                  <a:srgbClr val="FF0000"/>
                </a:solidFill>
              </a:rPr>
              <a:t>вблизи деревьев, на </a:t>
            </a:r>
            <a:r>
              <a:rPr lang="ru-RU" dirty="0">
                <a:solidFill>
                  <a:srgbClr val="FF0000"/>
                </a:solidFill>
              </a:rPr>
              <a:t>растениях, животных и их </a:t>
            </a:r>
            <a:r>
              <a:rPr lang="ru-RU" dirty="0" smtClean="0">
                <a:solidFill>
                  <a:srgbClr val="FF0000"/>
                </a:solidFill>
              </a:rPr>
              <a:t>остатках</a:t>
            </a:r>
            <a:endParaRPr lang="ru-RU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dirty="0"/>
              <a:t>7. Гриб, поселяющийся на хлебе.</a:t>
            </a:r>
          </a:p>
          <a:p>
            <a:pPr>
              <a:buNone/>
            </a:pPr>
            <a:r>
              <a:rPr lang="ru-RU" dirty="0">
                <a:solidFill>
                  <a:srgbClr val="FF0000"/>
                </a:solidFill>
              </a:rPr>
              <a:t>а) </a:t>
            </a:r>
            <a:r>
              <a:rPr lang="ru-RU" dirty="0" err="1" smtClean="0">
                <a:solidFill>
                  <a:srgbClr val="FF0000"/>
                </a:solidFill>
              </a:rPr>
              <a:t>мукор</a:t>
            </a:r>
            <a:r>
              <a:rPr lang="ru-RU" dirty="0" smtClean="0">
                <a:solidFill>
                  <a:srgbClr val="FF0000"/>
                </a:solidFill>
              </a:rPr>
              <a:t>                 </a:t>
            </a:r>
            <a:r>
              <a:rPr lang="ru-RU" dirty="0" smtClean="0"/>
              <a:t>б</a:t>
            </a:r>
            <a:r>
              <a:rPr lang="ru-RU" dirty="0"/>
              <a:t>) </a:t>
            </a:r>
            <a:r>
              <a:rPr lang="ru-RU" dirty="0" smtClean="0"/>
              <a:t>масленок            в</a:t>
            </a:r>
            <a:r>
              <a:rPr lang="ru-RU" dirty="0"/>
              <a:t>) фитофтора</a:t>
            </a:r>
          </a:p>
        </p:txBody>
      </p:sp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67544" y="2332037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dirty="0"/>
              <a:t>- Почему такие разные грибы относятся к одному царству?</a:t>
            </a:r>
          </a:p>
        </p:txBody>
      </p:sp>
      <p:pic>
        <p:nvPicPr>
          <p:cNvPr id="8" name="Picture 6" descr="C:\Users\DS\Desktop\38-3872-5I6JF00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929066"/>
            <a:ext cx="3619498" cy="2716648"/>
          </a:xfrm>
          <a:prstGeom prst="rect">
            <a:avLst/>
          </a:prstGeom>
          <a:noFill/>
        </p:spPr>
      </p:pic>
      <p:pic>
        <p:nvPicPr>
          <p:cNvPr id="9" name="Picture 4" descr="C:\Users\DS\Desktop\i (5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79756"/>
            <a:ext cx="3491880" cy="2878244"/>
          </a:xfrm>
          <a:prstGeom prst="rect">
            <a:avLst/>
          </a:prstGeom>
          <a:noFill/>
        </p:spPr>
      </p:pic>
      <p:pic>
        <p:nvPicPr>
          <p:cNvPr id="10" name="Picture 5" descr="C:\Documents and Settings\Светлана\Рабочий стол\Новая папка\f_094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"/>
            <a:ext cx="3563888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 descr="03020302"/>
          <p:cNvPicPr>
            <a:picLocks noChangeAspect="1" noChangeArrowheads="1"/>
          </p:cNvPicPr>
          <p:nvPr/>
        </p:nvPicPr>
        <p:blipFill>
          <a:blip r:embed="rId6" cstate="print"/>
          <a:srcRect l="79713" r="1190" b="-777"/>
          <a:stretch>
            <a:fillRect/>
          </a:stretch>
        </p:blipFill>
        <p:spPr bwMode="auto">
          <a:xfrm>
            <a:off x="6156177" y="0"/>
            <a:ext cx="2987824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79512" y="188640"/>
            <a:ext cx="8507288" cy="6408712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ru-RU" sz="7400" b="1" dirty="0" err="1" smtClean="0"/>
              <a:t>Выпоолняют</a:t>
            </a:r>
            <a:r>
              <a:rPr lang="ru-RU" sz="7400" b="1" dirty="0" smtClean="0"/>
              <a:t> </a:t>
            </a:r>
            <a:r>
              <a:rPr lang="ru-RU" sz="7400" b="1" dirty="0"/>
              <a:t>все </a:t>
            </a:r>
          </a:p>
          <a:p>
            <a:pPr>
              <a:buNone/>
            </a:pPr>
            <a:r>
              <a:rPr lang="ru-RU" sz="7400" dirty="0" smtClean="0"/>
              <a:t>1. §</a:t>
            </a:r>
            <a:r>
              <a:rPr lang="ru-RU" sz="7400" dirty="0"/>
              <a:t>12, вопросы к параграфу на </a:t>
            </a:r>
            <a:r>
              <a:rPr lang="ru-RU" sz="7400" dirty="0" smtClean="0"/>
              <a:t>стр. 67</a:t>
            </a:r>
          </a:p>
          <a:p>
            <a:pPr>
              <a:buNone/>
            </a:pPr>
            <a:endParaRPr lang="ru-RU" sz="7400" b="1" dirty="0" smtClean="0"/>
          </a:p>
          <a:p>
            <a:pPr>
              <a:buNone/>
            </a:pPr>
            <a:r>
              <a:rPr lang="ru-RU" sz="7400" b="1" dirty="0" smtClean="0"/>
              <a:t>Выполняются по желанию</a:t>
            </a:r>
          </a:p>
          <a:p>
            <a:pPr>
              <a:buNone/>
            </a:pPr>
            <a:r>
              <a:rPr lang="ru-RU" sz="7400" dirty="0" smtClean="0"/>
              <a:t>2</a:t>
            </a:r>
            <a:r>
              <a:rPr lang="ru-RU" sz="7400" dirty="0"/>
              <a:t>. сочинить сказку с участием грибов.</a:t>
            </a:r>
          </a:p>
          <a:p>
            <a:pPr>
              <a:buNone/>
            </a:pPr>
            <a:r>
              <a:rPr lang="ru-RU" sz="7400" dirty="0"/>
              <a:t>3. оформить галерею грибника: нарисовать шляпочные грибы и дать к ним краткие пояснения.</a:t>
            </a:r>
          </a:p>
          <a:p>
            <a:pPr>
              <a:buNone/>
            </a:pPr>
            <a:r>
              <a:rPr lang="ru-RU" sz="7400" dirty="0"/>
              <a:t>4. устное сообщение «Грибы-рекордсмены» (необычные грибы);</a:t>
            </a:r>
          </a:p>
          <a:p>
            <a:pPr>
              <a:buNone/>
            </a:pPr>
            <a:r>
              <a:rPr lang="ru-RU" sz="7400" dirty="0"/>
              <a:t>5. решить биологические задачи</a:t>
            </a:r>
          </a:p>
          <a:p>
            <a:pPr>
              <a:buNone/>
            </a:pPr>
            <a:r>
              <a:rPr lang="ru-RU" sz="7400" dirty="0"/>
              <a:t>1</a:t>
            </a:r>
            <a:r>
              <a:rPr lang="ru-RU" sz="7400" i="1" dirty="0"/>
              <a:t>. Известно, что у многих грибников есть свои заветные места, куда они приходят из года в год и где собирают грибы. Как вы считаете, можно ли собирать грибы много лет на одном и том же месте?</a:t>
            </a:r>
          </a:p>
          <a:p>
            <a:pPr>
              <a:buNone/>
            </a:pPr>
            <a:r>
              <a:rPr lang="ru-RU" sz="7400" i="1" dirty="0"/>
              <a:t>2.  На Украине в 1996году отравились грибами 36 человек. После беседы выяснилось, что они собирали грибы около шоссейных дорог. Почему они отравились?</a:t>
            </a:r>
          </a:p>
          <a:p>
            <a:pPr algn="ctr">
              <a:buNone/>
            </a:pPr>
            <a:endParaRPr lang="ru-RU" sz="5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Tanya\Desktop\Новая папка (3)\09-55-56-i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7017" t="9768" r="52528" b="7546"/>
          <a:stretch>
            <a:fillRect/>
          </a:stretch>
        </p:blipFill>
        <p:spPr bwMode="auto">
          <a:xfrm>
            <a:off x="6228184" y="4149080"/>
            <a:ext cx="1152128" cy="2520280"/>
          </a:xfrm>
          <a:prstGeom prst="rect">
            <a:avLst/>
          </a:prstGeom>
          <a:noFill/>
        </p:spPr>
      </p:pic>
      <p:pic>
        <p:nvPicPr>
          <p:cNvPr id="1028" name="Picture 4" descr="C:\Users\Tanya\Desktop\Новая папка (3)\09-55-40-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708920"/>
            <a:ext cx="2316088" cy="2316088"/>
          </a:xfrm>
          <a:prstGeom prst="rect">
            <a:avLst/>
          </a:prstGeom>
          <a:noFill/>
        </p:spPr>
      </p:pic>
      <p:pic>
        <p:nvPicPr>
          <p:cNvPr id="1029" name="Picture 5" descr="C:\Users\Tanya\Desktop\Новая папка (3)\09-56-13-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124744"/>
            <a:ext cx="2267744" cy="2267744"/>
          </a:xfrm>
          <a:prstGeom prst="rect">
            <a:avLst/>
          </a:prstGeom>
          <a:noFill/>
        </p:spPr>
      </p:pic>
      <p:cxnSp>
        <p:nvCxnSpPr>
          <p:cNvPr id="9" name="Соединительная линия уступом 8"/>
          <p:cNvCxnSpPr/>
          <p:nvPr/>
        </p:nvCxnSpPr>
        <p:spPr>
          <a:xfrm>
            <a:off x="2411760" y="3573016"/>
            <a:ext cx="2376264" cy="151216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Соединительная линия уступом 9"/>
          <p:cNvCxnSpPr/>
          <p:nvPr/>
        </p:nvCxnSpPr>
        <p:spPr>
          <a:xfrm>
            <a:off x="4788024" y="5085184"/>
            <a:ext cx="2376264" cy="151216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Соединительная линия уступом 11"/>
          <p:cNvCxnSpPr/>
          <p:nvPr/>
        </p:nvCxnSpPr>
        <p:spPr>
          <a:xfrm>
            <a:off x="251520" y="2060848"/>
            <a:ext cx="2376264" cy="151216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 (1).jpg"/>
          <p:cNvPicPr>
            <a:picLocks noGrp="1"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5400" b="1" i="1" dirty="0" smtClean="0">
                <a:solidFill>
                  <a:srgbClr val="FF0000"/>
                </a:solidFill>
              </a:rPr>
              <a:t>СПАСИБО ЗА УРОК! </a:t>
            </a:r>
          </a:p>
          <a:p>
            <a:pPr algn="ctr">
              <a:buNone/>
            </a:pPr>
            <a:r>
              <a:rPr lang="ru-RU" sz="5400" b="1" i="1" dirty="0" smtClean="0">
                <a:solidFill>
                  <a:srgbClr val="FF0000"/>
                </a:solidFill>
              </a:rPr>
              <a:t>МОЛОДЦЫ!</a:t>
            </a:r>
            <a:endParaRPr lang="ru-RU" sz="5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258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483</Words>
  <Application>Microsoft Office PowerPoint</Application>
  <PresentationFormat>Экран (4:3)</PresentationFormat>
  <Paragraphs>115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Тема урока: Царство  Грибы </vt:lpstr>
      <vt:lpstr>Слайд 3</vt:lpstr>
      <vt:lpstr>Слайд 4</vt:lpstr>
      <vt:lpstr>Слайд 5</vt:lpstr>
      <vt:lpstr>Слайд 6</vt:lpstr>
      <vt:lpstr>Особенности внешнего строения шляпочного гриба</vt:lpstr>
      <vt:lpstr>Микориза – или грибокорень</vt:lpstr>
      <vt:lpstr>Слайд 9</vt:lpstr>
      <vt:lpstr>Микориза </vt:lpstr>
      <vt:lpstr>Слайд 11</vt:lpstr>
      <vt:lpstr>Плесневые грибы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Tanya</dc:creator>
  <cp:lastModifiedBy>Tanya</cp:lastModifiedBy>
  <cp:revision>21</cp:revision>
  <dcterms:created xsi:type="dcterms:W3CDTF">2016-11-26T15:25:25Z</dcterms:created>
  <dcterms:modified xsi:type="dcterms:W3CDTF">2016-11-28T20:13:13Z</dcterms:modified>
</cp:coreProperties>
</file>