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2" r:id="rId2"/>
    <p:sldId id="263" r:id="rId3"/>
    <p:sldId id="258" r:id="rId4"/>
    <p:sldId id="257" r:id="rId5"/>
    <p:sldId id="259" r:id="rId6"/>
    <p:sldId id="260" r:id="rId7"/>
    <p:sldId id="261" r:id="rId8"/>
    <p:sldId id="265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56" autoAdjust="0"/>
    <p:restoredTop sz="94660"/>
  </p:normalViewPr>
  <p:slideViewPr>
    <p:cSldViewPr>
      <p:cViewPr>
        <p:scale>
          <a:sx n="66" d="100"/>
          <a:sy n="66" d="100"/>
        </p:scale>
        <p:origin x="-390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73515-BDC7-4D7A-A0D3-D0819F236D7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869A8-750B-4532-8AED-56D0C30152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869A8-750B-4532-8AED-56D0C301525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869A8-750B-4532-8AED-56D0C301525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869A8-750B-4532-8AED-56D0C301525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14.04.2010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Documents%20and%20Settings\&#1091;&#1095;&#1080;&#1090;&#1077;&#1083;&#1100;\&#1056;&#1072;&#1073;&#1086;&#1095;&#1080;&#1081;%20&#1089;&#1090;&#1086;&#1083;\&#1052;&#1086;&#1103;%20&#1084;&#1091;&#1079;&#1099;&#1082;&#1072;\Mocart-RekviemRe-MinorK626.mp3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Loner-XP\&#1056;&#1072;&#1073;&#1086;&#1095;&#1080;&#1081;%20&#1089;&#1090;&#1086;&#1083;\&#1052;&#1091;&#1079;&#1099;&#1082;&#1072;%20&#1058;&#1072;&#1085;&#1080;\&#1040;&#1083;&#1100;&#1073;&#1080;&#1085;&#1086;&#1085;&#1080;%20-%20&#1040;&#1076;&#1072;&#1078;&#1080;&#1086;%20&#1089;&#1086;&#1083;&#1100;-&#1084;&#1080;&#1085;&#1086;&#1088;%20&#1076;&#1083;&#1103;%20&#1086;&#1088;&#1075;&#1072;&#1085;&#1072;%20&#1080;%20&#1089;&#1090;&#1088;&#1091;&#1085;&#1085;&#1099;&#1093;.mp3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71480"/>
            <a:ext cx="821536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УРОК-ПАНОРАМА</a:t>
            </a:r>
          </a:p>
          <a:p>
            <a:pPr algn="ctr"/>
            <a:r>
              <a:rPr lang="ru-RU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«ТЫ КУДА ВЕДЁШЬ, РОВ?»</a:t>
            </a:r>
            <a:endParaRPr lang="ru-RU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643182"/>
            <a:ext cx="835824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НРАВСТВЕННАЯ ПРОБЛЕМАТИКА ПОЭМЫ</a:t>
            </a:r>
          </a:p>
          <a:p>
            <a:pPr algn="ctr"/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А. А. ВОЗНЕСЕНСКОГО </a:t>
            </a:r>
          </a:p>
          <a:p>
            <a:pPr algn="ctr"/>
            <a:r>
              <a:rPr lang="ru-RU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«Ров»</a:t>
            </a:r>
            <a:endParaRPr lang="ru-RU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851648" cy="1328734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chemeClr val="tx1"/>
                </a:solidFill>
                <a:latin typeface="Franklin Gothic Demi Cond" pitchFamily="34" charset="0"/>
              </a:rPr>
              <a:t>Трагедия Холокоста</a:t>
            </a:r>
            <a:endParaRPr lang="ru-RU" sz="6600" dirty="0">
              <a:solidFill>
                <a:schemeClr val="tx1"/>
              </a:solidFill>
              <a:latin typeface="Franklin Gothic Demi Cond" pitchFamily="34" charset="0"/>
            </a:endParaRPr>
          </a:p>
        </p:txBody>
      </p:sp>
      <p:pic>
        <p:nvPicPr>
          <p:cNvPr id="1026" name="Picture 2" descr="G:\холокост фото\холокост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785926"/>
            <a:ext cx="7072362" cy="411159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851648" cy="107157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tx1">
                    <a:lumMod val="95000"/>
                  </a:schemeClr>
                </a:solidFill>
                <a:latin typeface="Franklin Gothic Demi" pitchFamily="34" charset="0"/>
              </a:rPr>
              <a:t>холокост- от греческого слова «</a:t>
            </a:r>
            <a:r>
              <a:rPr lang="en-US" sz="3200" dirty="0" smtClean="0">
                <a:solidFill>
                  <a:schemeClr val="tx1">
                    <a:lumMod val="95000"/>
                  </a:schemeClr>
                </a:solidFill>
                <a:latin typeface="Franklin Gothic Demi" pitchFamily="34" charset="0"/>
              </a:rPr>
              <a:t>holokaustas</a:t>
            </a:r>
            <a:r>
              <a:rPr lang="ru-RU" sz="3200" dirty="0" smtClean="0">
                <a:solidFill>
                  <a:schemeClr val="tx1">
                    <a:lumMod val="95000"/>
                  </a:schemeClr>
                </a:solidFill>
                <a:latin typeface="Franklin Gothic Demi" pitchFamily="34" charset="0"/>
              </a:rPr>
              <a:t>» означает жертвоприношение с помощью огня</a:t>
            </a:r>
            <a:endParaRPr lang="ru-RU" sz="3200" dirty="0">
              <a:solidFill>
                <a:schemeClr val="tx1">
                  <a:lumMod val="95000"/>
                </a:schemeClr>
              </a:solidFill>
              <a:latin typeface="Franklin Gothic Demi" pitchFamily="34" charset="0"/>
            </a:endParaRPr>
          </a:p>
        </p:txBody>
      </p:sp>
      <p:pic>
        <p:nvPicPr>
          <p:cNvPr id="2050" name="Picture 2" descr="C:\Documents and Settings\Admin\Мои документы\Файлы Mail.Ru Агента\ktirf.rus@mail.ru\malinko1993@mail.ru\8a2a01132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74"/>
            <a:ext cx="2734924" cy="3819064"/>
          </a:xfrm>
          <a:prstGeom prst="rect">
            <a:avLst/>
          </a:prstGeom>
          <a:noFill/>
        </p:spPr>
      </p:pic>
      <p:pic>
        <p:nvPicPr>
          <p:cNvPr id="5" name="Рисунок 4" descr="сожжение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4000504"/>
            <a:ext cx="3143272" cy="2617897"/>
          </a:xfrm>
          <a:prstGeom prst="rect">
            <a:avLst/>
          </a:prstGeom>
        </p:spPr>
      </p:pic>
      <p:pic>
        <p:nvPicPr>
          <p:cNvPr id="6" name="Рисунок 5" descr="евреи на костр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5074" y="1500174"/>
            <a:ext cx="2708393" cy="3719681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851648" cy="14001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Franklin Gothic Demi" pitchFamily="34" charset="0"/>
              </a:rPr>
              <a:t>за период с 1933 по 1945 годы жертвами стали 5 – 6 миллионов евреев </a:t>
            </a:r>
            <a:endParaRPr lang="ru-RU" sz="3200" dirty="0">
              <a:solidFill>
                <a:schemeClr val="tx1"/>
              </a:solidFill>
              <a:latin typeface="Franklin Gothic Demi" pitchFamily="34" charset="0"/>
            </a:endParaRPr>
          </a:p>
        </p:txBody>
      </p:sp>
      <p:pic>
        <p:nvPicPr>
          <p:cNvPr id="7" name="Picture 2" descr="G:\холокост фото\холокост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785926"/>
            <a:ext cx="4000528" cy="3643338"/>
          </a:xfrm>
          <a:prstGeom prst="rect">
            <a:avLst/>
          </a:prstGeom>
          <a:noFill/>
        </p:spPr>
      </p:pic>
      <p:pic>
        <p:nvPicPr>
          <p:cNvPr id="3077" name="Picture 5" descr="G:\холокост фото\холокост фот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785926"/>
            <a:ext cx="4273544" cy="3643338"/>
          </a:xfrm>
          <a:prstGeom prst="rect">
            <a:avLst/>
          </a:prstGeom>
          <a:noFill/>
        </p:spPr>
      </p:pic>
      <p:pic>
        <p:nvPicPr>
          <p:cNvPr id="8" name="Mocart-RekviemRe-MinorK62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0"/>
            <a:ext cx="7851648" cy="132871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Franklin Gothic Demi" pitchFamily="34" charset="0"/>
              </a:rPr>
              <a:t>ХОЛОКОСТ НА ТЕРРИТОРИИ СССР</a:t>
            </a:r>
            <a:endParaRPr lang="ru-RU" sz="3200" dirty="0">
              <a:solidFill>
                <a:schemeClr val="tx1"/>
              </a:solidFill>
              <a:latin typeface="Franklin Gothic Demi" pitchFamily="34" charset="0"/>
            </a:endParaRPr>
          </a:p>
        </p:txBody>
      </p:sp>
      <p:pic>
        <p:nvPicPr>
          <p:cNvPr id="4098" name="Picture 2" descr="G:\холокост фото\холокост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571612"/>
            <a:ext cx="2947307" cy="4286280"/>
          </a:xfrm>
          <a:prstGeom prst="rect">
            <a:avLst/>
          </a:prstGeom>
          <a:noFill/>
        </p:spPr>
      </p:pic>
      <p:pic>
        <p:nvPicPr>
          <p:cNvPr id="4100" name="Picture 4" descr="G:\холокост фото\холокост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214686"/>
            <a:ext cx="2797317" cy="2357454"/>
          </a:xfrm>
          <a:prstGeom prst="rect">
            <a:avLst/>
          </a:prstGeom>
          <a:noFill/>
        </p:spPr>
      </p:pic>
      <p:pic>
        <p:nvPicPr>
          <p:cNvPr id="6" name="Picture 3" descr="G:\холокост фото\холокост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42" y="3143248"/>
            <a:ext cx="2714676" cy="245868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Franklin Gothic Demi" pitchFamily="34" charset="0"/>
              </a:rPr>
              <a:t>в период с 1941 по 1945 годы около трёх  миллионов советских евреев стали жертвами  холокоста</a:t>
            </a:r>
            <a:endParaRPr lang="ru-RU" sz="3200" dirty="0">
              <a:solidFill>
                <a:schemeClr val="tx1"/>
              </a:solidFill>
              <a:latin typeface="Franklin Gothic Demi" pitchFamily="34" charset="0"/>
            </a:endParaRPr>
          </a:p>
        </p:txBody>
      </p:sp>
      <p:pic>
        <p:nvPicPr>
          <p:cNvPr id="5122" name="Picture 2" descr="G:\холокост фото\холокост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2428868"/>
            <a:ext cx="4587638" cy="3571900"/>
          </a:xfrm>
          <a:prstGeom prst="rect">
            <a:avLst/>
          </a:prstGeom>
          <a:noFill/>
        </p:spPr>
      </p:pic>
      <p:pic>
        <p:nvPicPr>
          <p:cNvPr id="5" name="Picture 3" descr="G:\холокост фото\холокост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428868"/>
            <a:ext cx="3714776" cy="35745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571868" y="1142984"/>
            <a:ext cx="214314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РОВ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928670"/>
            <a:ext cx="214314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2786058"/>
            <a:ext cx="171451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2357430"/>
            <a:ext cx="300039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429388" y="2786058"/>
            <a:ext cx="1857388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215206" y="1928802"/>
            <a:ext cx="171451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9877330" flipV="1">
            <a:off x="2050698" y="1771035"/>
            <a:ext cx="1510214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858016" y="928670"/>
            <a:ext cx="207170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57158" y="1928802"/>
            <a:ext cx="171451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0800000" flipV="1">
            <a:off x="2571736" y="1214422"/>
            <a:ext cx="1081586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8781151" flipV="1">
            <a:off x="2073294" y="2207796"/>
            <a:ext cx="1797430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5643570" y="1214421"/>
            <a:ext cx="1143008" cy="47827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879787" flipV="1">
            <a:off x="5696469" y="1761978"/>
            <a:ext cx="1510214" cy="47827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1868163">
            <a:off x="5301391" y="2212570"/>
            <a:ext cx="1939287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5400000" flipV="1">
            <a:off x="4380547" y="3406142"/>
            <a:ext cx="571503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857488" y="3786190"/>
            <a:ext cx="3500462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857488" y="5857892"/>
            <a:ext cx="350046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929322" y="4857760"/>
            <a:ext cx="300039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14282" y="4857760"/>
            <a:ext cx="300039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781151">
            <a:off x="745629" y="3929314"/>
            <a:ext cx="2988575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972433">
            <a:off x="5433120" y="3930257"/>
            <a:ext cx="3031687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5400000" flipV="1">
            <a:off x="4451984" y="2048819"/>
            <a:ext cx="428628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5400000" flipV="1">
            <a:off x="4166233" y="5263529"/>
            <a:ext cx="1000131" cy="45719"/>
          </a:xfrm>
          <a:prstGeom prst="rightArrow">
            <a:avLst>
              <a:gd name="adj1" fmla="val 50000"/>
              <a:gd name="adj2" fmla="val 1341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928662" y="92867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большая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канава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4348" y="1928802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глубокая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яма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42976" y="2714621"/>
            <a:ext cx="1571636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преграда к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крепости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58016" y="928670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противотанковая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траншея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29388" y="2714621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искусственный овраг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286644" y="1928802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место отдыха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пьяниц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14678" y="2357430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99"/>
                </a:solidFill>
              </a:rPr>
              <a:t>поэма</a:t>
            </a:r>
          </a:p>
          <a:p>
            <a:pPr algn="ctr"/>
            <a:r>
              <a:rPr lang="ru-RU" dirty="0" smtClean="0">
                <a:solidFill>
                  <a:srgbClr val="FFFF99"/>
                </a:solidFill>
              </a:rPr>
              <a:t>А.А.Вознесенского</a:t>
            </a:r>
            <a:endParaRPr lang="ru-RU" dirty="0">
              <a:solidFill>
                <a:srgbClr val="FFFF99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0034" y="4857760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99"/>
                </a:solidFill>
              </a:rPr>
              <a:t>братская могила</a:t>
            </a:r>
          </a:p>
          <a:p>
            <a:pPr algn="ctr"/>
            <a:r>
              <a:rPr lang="ru-RU" dirty="0" smtClean="0">
                <a:solidFill>
                  <a:srgbClr val="FFFF99"/>
                </a:solidFill>
              </a:rPr>
              <a:t>расстрелянных</a:t>
            </a:r>
            <a:endParaRPr lang="ru-RU" dirty="0">
              <a:solidFill>
                <a:srgbClr val="FFFF99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43636" y="4857761"/>
            <a:ext cx="2714644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99"/>
                </a:solidFill>
              </a:rPr>
              <a:t>место мародёрства</a:t>
            </a:r>
          </a:p>
          <a:p>
            <a:pPr algn="ctr"/>
            <a:r>
              <a:rPr lang="ru-RU" dirty="0" smtClean="0">
                <a:solidFill>
                  <a:srgbClr val="FFFF99"/>
                </a:solidFill>
              </a:rPr>
              <a:t>«чёрных копателей»</a:t>
            </a:r>
            <a:endParaRPr lang="ru-RU" dirty="0">
              <a:solidFill>
                <a:srgbClr val="FFFF99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14678" y="3786190"/>
            <a:ext cx="3000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99"/>
                </a:solidFill>
              </a:rPr>
              <a:t>пропасть, место духовного </a:t>
            </a:r>
          </a:p>
          <a:p>
            <a:pPr algn="ctr"/>
            <a:r>
              <a:rPr lang="ru-RU" dirty="0" smtClean="0">
                <a:solidFill>
                  <a:srgbClr val="FFFF99"/>
                </a:solidFill>
              </a:rPr>
              <a:t>и нравственного падения </a:t>
            </a:r>
          </a:p>
          <a:p>
            <a:pPr algn="ctr"/>
            <a:r>
              <a:rPr lang="ru-RU" dirty="0" smtClean="0">
                <a:solidFill>
                  <a:srgbClr val="FFFF99"/>
                </a:solidFill>
              </a:rPr>
              <a:t>общества</a:t>
            </a:r>
            <a:endParaRPr lang="ru-RU" dirty="0">
              <a:solidFill>
                <a:srgbClr val="FFFF99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071802" y="585789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гибель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</a:rPr>
              <a:t>цивилизации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143504" y="582192"/>
            <a:ext cx="378621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Молитва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пойму, что к чему, и не знаю,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с тобою случилось, страна.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То ль судьба тебе выпала злая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быть несчастной во все времена?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То ли слезы текут от бессилья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перед этой всесильной судьбой...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Что с тобою случилось, Россия,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что случилось, Россия, с тобой?!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пойму я, в чем ты виновата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Перед небом и перед людьми -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ни святого, ни свата, ни брата,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ни добра, ни стыда, ни любви.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Невеселые, мрачные лица...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Ты ли это, Великая Русь!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Научи меня Богу молиться,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 тебя я не раз помолюсь.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3" name="Picture 5" descr="C:\Documents and Settings\Loner-XP\Рабочий стол\рисунки о молитве\молитва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099" y="928670"/>
            <a:ext cx="3287577" cy="4643470"/>
          </a:xfrm>
          <a:prstGeom prst="rect">
            <a:avLst/>
          </a:prstGeom>
          <a:noFill/>
        </p:spPr>
      </p:pic>
      <p:pic>
        <p:nvPicPr>
          <p:cNvPr id="5" name="Альбинони - Адажио соль-минор для органа и струнных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143900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20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к открытому уроку по поэме ров\вознесенский\обложка книг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785794"/>
            <a:ext cx="2428892" cy="3676547"/>
          </a:xfrm>
          <a:prstGeom prst="rect">
            <a:avLst/>
          </a:prstGeom>
          <a:noFill/>
        </p:spPr>
      </p:pic>
      <p:pic>
        <p:nvPicPr>
          <p:cNvPr id="1028" name="Picture 4" descr="F:\к открытому уроку по поэме ров\вознесенский\вознесенский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785794"/>
            <a:ext cx="2605998" cy="36433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4786322"/>
            <a:ext cx="8215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«Обращаюсь к читательским черепам:</a:t>
            </a:r>
          </a:p>
          <a:p>
            <a:pPr algn="ctr"/>
            <a:r>
              <a:rPr lang="ru-RU" sz="3200" b="1" dirty="0" smtClean="0"/>
              <a:t>неужели наш  разум себя исчерпал?»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71480"/>
            <a:ext cx="821536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УРОК-ПАНОРАМА</a:t>
            </a:r>
          </a:p>
          <a:p>
            <a:pPr algn="ctr"/>
            <a:r>
              <a:rPr lang="ru-RU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«ТЫ КУДА ВЕДЁШЬ, РОВ?»</a:t>
            </a:r>
            <a:endParaRPr lang="ru-RU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643182"/>
            <a:ext cx="835824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НРАВСТВЕННАЯ ПРОБЛЕМАТИКА ПОЭМЫ</a:t>
            </a:r>
          </a:p>
          <a:p>
            <a:pPr algn="ctr"/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А. А. ВОЗНЕСЕНСКОГО </a:t>
            </a:r>
          </a:p>
          <a:p>
            <a:pPr algn="ctr"/>
            <a:r>
              <a:rPr lang="ru-RU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«Ров»</a:t>
            </a:r>
            <a:endParaRPr lang="ru-RU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5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4|1.6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768</TotalTime>
  <Words>252</Words>
  <Application>Microsoft Office PowerPoint</Application>
  <PresentationFormat>Экран (4:3)</PresentationFormat>
  <Paragraphs>63</Paragraphs>
  <Slides>10</Slides>
  <Notes>3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Слайд 1</vt:lpstr>
      <vt:lpstr>Трагедия Холокоста</vt:lpstr>
      <vt:lpstr>холокост- от греческого слова «holokaustas» означает жертвоприношение с помощью огня</vt:lpstr>
      <vt:lpstr>за период с 1933 по 1945 годы жертвами стали 5 – 6 миллионов евреев </vt:lpstr>
      <vt:lpstr>ХОЛОКОСТ НА ТЕРРИТОРИИ СССР</vt:lpstr>
      <vt:lpstr>в период с 1941 по 1945 годы около трёх  миллионов советских евреев стали жертвами  холокоста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Трагедия Холокоста</dc:title>
  <cp:lastModifiedBy>учитель</cp:lastModifiedBy>
  <cp:revision>78</cp:revision>
  <dcterms:modified xsi:type="dcterms:W3CDTF">2010-04-14T04:40:20Z</dcterms:modified>
</cp:coreProperties>
</file>